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18288000" cy="10287000"/>
  <p:notesSz cx="6797675" cy="9928225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>
      <p:cViewPr varScale="1">
        <p:scale>
          <a:sx n="77" d="100"/>
          <a:sy n="77" d="100"/>
        </p:scale>
        <p:origin x="44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prstGeom prst="rect">
            <a:avLst/>
          </a:prstGeom>
        </p:spPr>
        <p:txBody>
          <a:bodyPr lIns="93177" tIns="46589" rIns="93177" bIns="46589"/>
          <a:lstStyle/>
          <a:p>
            <a:endParaRPr/>
          </a:p>
        </p:txBody>
      </p:sp>
      <p:sp>
        <p:nvSpPr>
          <p:cNvPr id="92" name="Shape 92"/>
          <p:cNvSpPr>
            <a:spLocks noGrp="1"/>
          </p:cNvSpPr>
          <p:nvPr>
            <p:ph type="body" sz="quarter" idx="1"/>
          </p:nvPr>
        </p:nvSpPr>
        <p:spPr>
          <a:xfrm>
            <a:off x="906357" y="4715908"/>
            <a:ext cx="4984962" cy="4467701"/>
          </a:xfrm>
          <a:prstGeom prst="rect">
            <a:avLst/>
          </a:prstGeom>
        </p:spPr>
        <p:txBody>
          <a:bodyPr lIns="93177" tIns="46589" rIns="93177" bIns="46589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82613123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22202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457200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914400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1371600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1828800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1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722312" y="4406900"/>
            <a:ext cx="7772401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722312" y="2906713"/>
            <a:ext cx="7772401" cy="1500188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1pPr>
            <a:lvl2pPr marL="0" indent="4572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2pPr>
            <a:lvl3pPr marL="0" indent="9144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3pPr>
            <a:lvl4pPr marL="0" indent="13716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4pPr>
            <a:lvl5pPr marL="0" indent="18288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39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defRPr sz="2800"/>
            </a:lvl1pPr>
            <a:lvl2pPr marL="790575" indent="-333375">
              <a:spcBef>
                <a:spcPts val="600"/>
              </a:spcBef>
              <a:defRPr sz="2800"/>
            </a:lvl2pPr>
            <a:lvl3pPr marL="1234439" indent="-320039">
              <a:spcBef>
                <a:spcPts val="600"/>
              </a:spcBef>
              <a:defRPr sz="2800"/>
            </a:lvl3pPr>
            <a:lvl4pPr marL="1727200" indent="-355600">
              <a:spcBef>
                <a:spcPts val="600"/>
              </a:spcBef>
              <a:defRPr sz="2800"/>
            </a:lvl4pPr>
            <a:lvl5pPr marL="2184400" indent="-355600">
              <a:spcBef>
                <a:spcPts val="600"/>
              </a:spcBef>
              <a:defRPr sz="28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48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457200" y="1535112"/>
            <a:ext cx="4040188" cy="639763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SzTx/>
              <a:buFontTx/>
              <a:buNone/>
              <a:defRPr sz="2400" b="1"/>
            </a:lvl1pPr>
            <a:lvl2pPr marL="0" indent="457200">
              <a:spcBef>
                <a:spcPts val="500"/>
              </a:spcBef>
              <a:buSzTx/>
              <a:buFontTx/>
              <a:buNone/>
              <a:defRPr sz="2400" b="1"/>
            </a:lvl2pPr>
            <a:lvl3pPr marL="0" indent="914400">
              <a:spcBef>
                <a:spcPts val="500"/>
              </a:spcBef>
              <a:buSzTx/>
              <a:buFontTx/>
              <a:buNone/>
              <a:defRPr sz="2400" b="1"/>
            </a:lvl3pPr>
            <a:lvl4pPr marL="0" indent="1371600">
              <a:spcBef>
                <a:spcPts val="500"/>
              </a:spcBef>
              <a:buSzTx/>
              <a:buFontTx/>
              <a:buNone/>
              <a:defRPr sz="2400" b="1"/>
            </a:lvl4pPr>
            <a:lvl5pPr marL="0" indent="1828800">
              <a:spcBef>
                <a:spcPts val="500"/>
              </a:spcBef>
              <a:buSzTx/>
              <a:buFontTx/>
              <a:buNone/>
              <a:defRPr sz="2400" b="1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645025" y="1535112"/>
            <a:ext cx="4041775" cy="639763"/>
          </a:xfrm>
          <a:prstGeom prst="rect">
            <a:avLst/>
          </a:prstGeom>
        </p:spPr>
        <p:txBody>
          <a:bodyPr anchor="b"/>
          <a:lstStyle/>
          <a:p>
            <a:pPr marL="0" indent="0">
              <a:spcBef>
                <a:spcPts val="500"/>
              </a:spcBef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58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t>Текст заголовка</a:t>
            </a:r>
          </a:p>
        </p:txBody>
      </p:sp>
      <p:sp>
        <p:nvSpPr>
          <p:cNvPr id="73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7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457199" y="1435100"/>
            <a:ext cx="3008315" cy="4691063"/>
          </a:xfrm>
          <a:prstGeom prst="rect">
            <a:avLst/>
          </a:prstGeom>
        </p:spPr>
        <p:txBody>
          <a:bodyPr/>
          <a:lstStyle/>
          <a:p>
            <a:pPr marL="0" indent="0">
              <a:spcBef>
                <a:spcPts val="300"/>
              </a:spcBef>
              <a:buSzTx/>
              <a:buFontTx/>
              <a:buNone/>
              <a:defRPr sz="1400"/>
            </a:pPr>
            <a:endParaRPr/>
          </a:p>
        </p:txBody>
      </p:sp>
      <p:sp>
        <p:nvSpPr>
          <p:cNvPr id="7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1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t>Текст заголовка</a:t>
            </a:r>
          </a:p>
        </p:txBody>
      </p:sp>
      <p:sp>
        <p:nvSpPr>
          <p:cNvPr id="8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1792288" y="612775"/>
            <a:ext cx="5486401" cy="411480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4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792288" y="5367337"/>
            <a:ext cx="5486401" cy="80486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SzTx/>
              <a:buFontTx/>
              <a:buNone/>
              <a:defRPr sz="1400"/>
            </a:lvl1pPr>
            <a:lvl2pPr marL="0" indent="457200">
              <a:spcBef>
                <a:spcPts val="300"/>
              </a:spcBef>
              <a:buSzTx/>
              <a:buFontTx/>
              <a:buNone/>
              <a:defRPr sz="1400"/>
            </a:lvl2pPr>
            <a:lvl3pPr marL="0" indent="914400">
              <a:spcBef>
                <a:spcPts val="300"/>
              </a:spcBef>
              <a:buSzTx/>
              <a:buFontTx/>
              <a:buNone/>
              <a:defRPr sz="1400"/>
            </a:lvl3pPr>
            <a:lvl4pPr marL="0" indent="1371600">
              <a:spcBef>
                <a:spcPts val="300"/>
              </a:spcBef>
              <a:buSzTx/>
              <a:buFontTx/>
              <a:buNone/>
              <a:defRPr sz="1400"/>
            </a:lvl4pPr>
            <a:lvl5pPr marL="0" indent="1828800">
              <a:spcBef>
                <a:spcPts val="300"/>
              </a:spcBef>
              <a:buSzTx/>
              <a:buFontTx/>
              <a:buNone/>
              <a:defRPr sz="1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8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914400" y="138112"/>
            <a:ext cx="16459200" cy="22621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914400" y="2400300"/>
            <a:ext cx="16459200" cy="7886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8428176" y="6404292"/>
            <a:ext cx="258624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945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517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1089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661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233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rcRect l="25924" r="33863"/>
          <a:stretch>
            <a:fillRect/>
          </a:stretch>
        </p:blipFill>
        <p:spPr>
          <a:xfrm>
            <a:off x="0" y="0"/>
            <a:ext cx="6208717" cy="10287000"/>
          </a:xfrm>
          <a:prstGeom prst="rect">
            <a:avLst/>
          </a:prstGeom>
          <a:ln w="12700">
            <a:miter lim="400000"/>
          </a:ln>
        </p:spPr>
      </p:pic>
      <p:sp>
        <p:nvSpPr>
          <p:cNvPr id="95" name="Freeform 5"/>
          <p:cNvSpPr/>
          <p:nvPr/>
        </p:nvSpPr>
        <p:spPr>
          <a:xfrm>
            <a:off x="6268415" y="55626"/>
            <a:ext cx="5751170" cy="10175748"/>
          </a:xfrm>
          <a:prstGeom prst="rect">
            <a:avLst/>
          </a:prstGeom>
          <a:solidFill>
            <a:srgbClr val="DDE2E1">
              <a:alpha val="32941"/>
            </a:srgbClr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>
            <a:lvl1pPr algn="ctr">
              <a:lnSpc>
                <a:spcPts val="3000"/>
              </a:lnSpc>
              <a:defRPr sz="2200">
                <a:solidFill>
                  <a:srgbClr val="174EA2"/>
                </a:solidFill>
                <a:latin typeface="Open Sans 2"/>
                <a:ea typeface="Open Sans 2"/>
                <a:cs typeface="Open Sans 2"/>
                <a:sym typeface="Open Sans 2"/>
              </a:defRPr>
            </a:lvl1pPr>
          </a:lstStyle>
          <a:p>
            <a:r>
              <a:t>Hilton Sharks Bay Resort</a:t>
            </a:r>
          </a:p>
        </p:txBody>
      </p:sp>
      <p:sp>
        <p:nvSpPr>
          <p:cNvPr id="96" name="Уважаемые гости"/>
          <p:cNvSpPr txBox="1"/>
          <p:nvPr/>
        </p:nvSpPr>
        <p:spPr>
          <a:xfrm>
            <a:off x="7867915" y="427569"/>
            <a:ext cx="2458850" cy="4604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lnSpc>
                <a:spcPts val="3000"/>
              </a:lnSpc>
              <a:defRPr sz="2200">
                <a:solidFill>
                  <a:srgbClr val="174EA2"/>
                </a:solidFill>
                <a:latin typeface="Open Sans 2"/>
                <a:ea typeface="Open Sans 2"/>
                <a:cs typeface="Open Sans 2"/>
                <a:sym typeface="Open Sans 2"/>
              </a:defRPr>
            </a:lvl1pPr>
          </a:lstStyle>
          <a:p>
            <a:r>
              <a:t>Уважаемые гости</a:t>
            </a:r>
          </a:p>
        </p:txBody>
      </p:sp>
      <p:sp>
        <p:nvSpPr>
          <p:cNvPr id="97" name="Как у Нас говорят «Ahlan Wasahlan», что означает Добро пожаловать!"/>
          <p:cNvSpPr txBox="1"/>
          <p:nvPr/>
        </p:nvSpPr>
        <p:spPr>
          <a:xfrm>
            <a:off x="6531081" y="844022"/>
            <a:ext cx="5225838" cy="11216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lnSpc>
                <a:spcPts val="2700"/>
              </a:lnSpc>
              <a:defRPr sz="2400">
                <a:solidFill>
                  <a:srgbClr val="174EA2"/>
                </a:solidFill>
                <a:latin typeface="Amsterdam One"/>
                <a:ea typeface="Amsterdam One"/>
                <a:cs typeface="Amsterdam One"/>
                <a:sym typeface="Amsterdam One"/>
              </a:defRPr>
            </a:lvl1pPr>
          </a:lstStyle>
          <a:p>
            <a:r>
              <a:t>Как у Нас говорят «Ahlan Wasahlan», что означает Добро пожаловать!</a:t>
            </a:r>
          </a:p>
        </p:txBody>
      </p:sp>
      <p:sp>
        <p:nvSpPr>
          <p:cNvPr id="98" name="Мы горячо приветствуем Вас в отеле «Hilton Sharks Bay Resort», где роскошь встречается с незабываемым весельем и приключениями, приводя к истинному расслаблению. От нашей команды зависит все, чтобы Вы насладились отдыхом, завели новых друзей, побаловали "/>
          <p:cNvSpPr txBox="1"/>
          <p:nvPr/>
        </p:nvSpPr>
        <p:spPr>
          <a:xfrm>
            <a:off x="6256716" y="1998756"/>
            <a:ext cx="5681247" cy="27245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indent="25400">
              <a:lnSpc>
                <a:spcPts val="1600"/>
              </a:lnSpc>
              <a:defRPr sz="1100">
                <a:latin typeface="Open Sans 1"/>
                <a:ea typeface="Open Sans 1"/>
                <a:cs typeface="Open Sans 1"/>
                <a:sym typeface="Open Sans 1"/>
              </a:defRPr>
            </a:pPr>
            <a:r>
              <a:rPr dirty="0"/>
              <a:t>    </a:t>
            </a:r>
            <a:r>
              <a:rPr dirty="0" err="1"/>
              <a:t>Мы</a:t>
            </a:r>
            <a:r>
              <a:rPr dirty="0"/>
              <a:t> </a:t>
            </a:r>
            <a:r>
              <a:rPr dirty="0" err="1"/>
              <a:t>горячо</a:t>
            </a:r>
            <a:r>
              <a:rPr dirty="0"/>
              <a:t> </a:t>
            </a:r>
            <a:r>
              <a:rPr dirty="0" err="1"/>
              <a:t>приветствуем</a:t>
            </a:r>
            <a:r>
              <a:rPr dirty="0"/>
              <a:t> </a:t>
            </a:r>
            <a:r>
              <a:rPr dirty="0" err="1"/>
              <a:t>Вас</a:t>
            </a:r>
            <a:r>
              <a:rPr dirty="0"/>
              <a:t> в </a:t>
            </a:r>
            <a:r>
              <a:rPr dirty="0" err="1"/>
              <a:t>отеле</a:t>
            </a:r>
            <a:r>
              <a:rPr dirty="0"/>
              <a:t> </a:t>
            </a:r>
            <a:r>
              <a:rPr i="1" dirty="0"/>
              <a:t>«Hilton Sharks Bay Resort»</a:t>
            </a:r>
            <a:r>
              <a:rPr dirty="0"/>
              <a:t>, </a:t>
            </a:r>
            <a:r>
              <a:rPr dirty="0" err="1"/>
              <a:t>где</a:t>
            </a:r>
            <a:r>
              <a:rPr dirty="0"/>
              <a:t> </a:t>
            </a:r>
            <a:r>
              <a:rPr dirty="0" err="1"/>
              <a:t>роскошь</a:t>
            </a:r>
            <a:r>
              <a:rPr dirty="0"/>
              <a:t> </a:t>
            </a:r>
            <a:r>
              <a:rPr dirty="0" err="1"/>
              <a:t>встречается</a:t>
            </a:r>
            <a:r>
              <a:rPr dirty="0"/>
              <a:t> с </a:t>
            </a:r>
            <a:r>
              <a:rPr dirty="0" err="1"/>
              <a:t>незабываемым</a:t>
            </a:r>
            <a:r>
              <a:rPr dirty="0"/>
              <a:t> </a:t>
            </a:r>
            <a:r>
              <a:rPr dirty="0" err="1"/>
              <a:t>весельем</a:t>
            </a:r>
            <a:r>
              <a:rPr dirty="0"/>
              <a:t> и </a:t>
            </a:r>
            <a:r>
              <a:rPr dirty="0" err="1"/>
              <a:t>приключениями</a:t>
            </a:r>
            <a:r>
              <a:rPr dirty="0"/>
              <a:t>, </a:t>
            </a:r>
            <a:r>
              <a:rPr dirty="0" err="1"/>
              <a:t>приводя</a:t>
            </a:r>
            <a:r>
              <a:rPr dirty="0"/>
              <a:t> к </a:t>
            </a:r>
            <a:r>
              <a:rPr dirty="0" err="1"/>
              <a:t>истинному</a:t>
            </a:r>
            <a:r>
              <a:rPr dirty="0"/>
              <a:t> </a:t>
            </a:r>
            <a:r>
              <a:rPr dirty="0" err="1"/>
              <a:t>расслаблению</a:t>
            </a:r>
            <a:r>
              <a:rPr dirty="0"/>
              <a:t>. </a:t>
            </a:r>
            <a:r>
              <a:rPr dirty="0" err="1"/>
              <a:t>От</a:t>
            </a:r>
            <a:r>
              <a:rPr dirty="0"/>
              <a:t> </a:t>
            </a:r>
            <a:r>
              <a:rPr dirty="0" err="1"/>
              <a:t>нашей</a:t>
            </a:r>
            <a:r>
              <a:rPr dirty="0"/>
              <a:t> </a:t>
            </a:r>
            <a:r>
              <a:rPr dirty="0" err="1"/>
              <a:t>команды</a:t>
            </a:r>
            <a:r>
              <a:rPr dirty="0"/>
              <a:t> </a:t>
            </a:r>
            <a:r>
              <a:rPr dirty="0" err="1"/>
              <a:t>зависит</a:t>
            </a:r>
            <a:r>
              <a:rPr dirty="0"/>
              <a:t> </a:t>
            </a:r>
            <a:r>
              <a:rPr dirty="0" err="1"/>
              <a:t>все</a:t>
            </a:r>
            <a:r>
              <a:rPr dirty="0"/>
              <a:t>, </a:t>
            </a:r>
            <a:r>
              <a:rPr dirty="0" err="1"/>
              <a:t>чтобы</a:t>
            </a:r>
            <a:r>
              <a:rPr dirty="0"/>
              <a:t> </a:t>
            </a:r>
            <a:r>
              <a:rPr dirty="0" err="1"/>
              <a:t>Вы</a:t>
            </a:r>
            <a:r>
              <a:rPr dirty="0"/>
              <a:t> </a:t>
            </a:r>
            <a:r>
              <a:rPr dirty="0" err="1"/>
              <a:t>насладились</a:t>
            </a:r>
            <a:r>
              <a:rPr dirty="0"/>
              <a:t> </a:t>
            </a:r>
            <a:r>
              <a:rPr dirty="0" err="1"/>
              <a:t>отдыхом</a:t>
            </a:r>
            <a:r>
              <a:rPr dirty="0"/>
              <a:t>, </a:t>
            </a:r>
            <a:r>
              <a:rPr dirty="0" err="1"/>
              <a:t>завели</a:t>
            </a:r>
            <a:r>
              <a:rPr dirty="0"/>
              <a:t> </a:t>
            </a:r>
            <a:r>
              <a:rPr dirty="0" err="1"/>
              <a:t>новых</a:t>
            </a:r>
            <a:r>
              <a:rPr dirty="0"/>
              <a:t> </a:t>
            </a:r>
            <a:r>
              <a:rPr dirty="0" err="1"/>
              <a:t>друзей</a:t>
            </a:r>
            <a:r>
              <a:rPr dirty="0"/>
              <a:t>, </a:t>
            </a:r>
            <a:r>
              <a:rPr dirty="0" err="1"/>
              <a:t>побаловали</a:t>
            </a:r>
            <a:r>
              <a:rPr dirty="0"/>
              <a:t> </a:t>
            </a:r>
            <a:r>
              <a:rPr dirty="0" err="1"/>
              <a:t>себя</a:t>
            </a:r>
            <a:r>
              <a:rPr dirty="0"/>
              <a:t> </a:t>
            </a:r>
            <a:r>
              <a:rPr dirty="0" err="1"/>
              <a:t>вкусной</a:t>
            </a:r>
            <a:r>
              <a:rPr dirty="0"/>
              <a:t> </a:t>
            </a:r>
            <a:r>
              <a:rPr dirty="0" err="1"/>
              <a:t>едой</a:t>
            </a:r>
            <a:r>
              <a:rPr dirty="0"/>
              <a:t>, </a:t>
            </a:r>
            <a:r>
              <a:rPr dirty="0" err="1"/>
              <a:t>занялись</a:t>
            </a:r>
            <a:r>
              <a:rPr dirty="0"/>
              <a:t> </a:t>
            </a:r>
            <a:r>
              <a:rPr dirty="0" err="1"/>
              <a:t>спортом</a:t>
            </a:r>
            <a:r>
              <a:rPr dirty="0"/>
              <a:t> в </a:t>
            </a:r>
            <a:r>
              <a:rPr dirty="0" err="1"/>
              <a:t>свое</a:t>
            </a:r>
            <a:r>
              <a:rPr dirty="0"/>
              <a:t> </a:t>
            </a:r>
            <a:r>
              <a:rPr dirty="0" err="1"/>
              <a:t>удовольствие</a:t>
            </a:r>
            <a:r>
              <a:rPr dirty="0"/>
              <a:t>, и </a:t>
            </a:r>
            <a:r>
              <a:rPr dirty="0" err="1"/>
              <a:t>конечно</a:t>
            </a:r>
            <a:r>
              <a:rPr dirty="0"/>
              <a:t> </a:t>
            </a:r>
            <a:r>
              <a:rPr dirty="0" err="1"/>
              <a:t>же</a:t>
            </a:r>
            <a:r>
              <a:rPr dirty="0"/>
              <a:t> </a:t>
            </a:r>
            <a:r>
              <a:rPr dirty="0" err="1"/>
              <a:t>увидели</a:t>
            </a:r>
            <a:r>
              <a:rPr dirty="0"/>
              <a:t> и </a:t>
            </a:r>
            <a:r>
              <a:rPr dirty="0" err="1"/>
              <a:t>прочувствовали</a:t>
            </a:r>
            <a:r>
              <a:rPr dirty="0"/>
              <a:t> </a:t>
            </a:r>
            <a:r>
              <a:rPr dirty="0" err="1"/>
              <a:t>культуру</a:t>
            </a:r>
            <a:r>
              <a:rPr dirty="0"/>
              <a:t> </a:t>
            </a:r>
            <a:r>
              <a:rPr dirty="0" err="1"/>
              <a:t>Египта</a:t>
            </a:r>
            <a:r>
              <a:rPr dirty="0"/>
              <a:t>. </a:t>
            </a:r>
          </a:p>
          <a:p>
            <a:pPr indent="25400">
              <a:lnSpc>
                <a:spcPts val="1600"/>
              </a:lnSpc>
              <a:defRPr sz="1100">
                <a:latin typeface="Open Sans 1"/>
                <a:ea typeface="Open Sans 1"/>
                <a:cs typeface="Open Sans 1"/>
                <a:sym typeface="Open Sans 1"/>
              </a:defRPr>
            </a:pPr>
            <a:r>
              <a:rPr dirty="0"/>
              <a:t>    </a:t>
            </a:r>
            <a:r>
              <a:rPr dirty="0" err="1"/>
              <a:t>Безусловно</a:t>
            </a:r>
            <a:r>
              <a:rPr dirty="0"/>
              <a:t>, в </a:t>
            </a:r>
            <a:r>
              <a:rPr dirty="0" err="1"/>
              <a:t>настоящее</a:t>
            </a:r>
            <a:r>
              <a:rPr dirty="0"/>
              <a:t> </a:t>
            </a:r>
            <a:r>
              <a:rPr dirty="0" err="1"/>
              <a:t>время</a:t>
            </a:r>
            <a:r>
              <a:rPr dirty="0"/>
              <a:t> </a:t>
            </a:r>
            <a:r>
              <a:rPr dirty="0" err="1"/>
              <a:t>безопасность</a:t>
            </a:r>
            <a:r>
              <a:rPr dirty="0"/>
              <a:t> </a:t>
            </a:r>
            <a:r>
              <a:rPr dirty="0" err="1"/>
              <a:t>Наших</a:t>
            </a:r>
            <a:r>
              <a:rPr dirty="0"/>
              <a:t> </a:t>
            </a:r>
            <a:r>
              <a:rPr dirty="0" err="1"/>
              <a:t>гостей</a:t>
            </a:r>
            <a:r>
              <a:rPr dirty="0"/>
              <a:t> и </a:t>
            </a:r>
            <a:r>
              <a:rPr dirty="0" err="1"/>
              <a:t>команды</a:t>
            </a:r>
            <a:r>
              <a:rPr dirty="0"/>
              <a:t> </a:t>
            </a:r>
            <a:r>
              <a:rPr dirty="0" err="1"/>
              <a:t>остаются</a:t>
            </a:r>
            <a:r>
              <a:rPr dirty="0"/>
              <a:t> </a:t>
            </a:r>
            <a:r>
              <a:rPr dirty="0" err="1"/>
              <a:t>ключевым</a:t>
            </a:r>
            <a:r>
              <a:rPr dirty="0"/>
              <a:t> </a:t>
            </a:r>
            <a:r>
              <a:rPr dirty="0" err="1"/>
              <a:t>приоритетом</a:t>
            </a:r>
            <a:r>
              <a:rPr dirty="0"/>
              <a:t>. </a:t>
            </a:r>
            <a:r>
              <a:rPr dirty="0" err="1"/>
              <a:t>Мы</a:t>
            </a:r>
            <a:r>
              <a:rPr dirty="0"/>
              <a:t> </a:t>
            </a:r>
            <a:r>
              <a:rPr dirty="0" err="1"/>
              <a:t>продолжаем</a:t>
            </a:r>
            <a:r>
              <a:rPr dirty="0"/>
              <a:t> </a:t>
            </a:r>
            <a:r>
              <a:rPr dirty="0" err="1"/>
              <a:t>придерживаться</a:t>
            </a:r>
            <a:r>
              <a:rPr dirty="0"/>
              <a:t> </a:t>
            </a:r>
            <a:r>
              <a:rPr dirty="0" err="1"/>
              <a:t>самых</a:t>
            </a:r>
            <a:r>
              <a:rPr dirty="0"/>
              <a:t> </a:t>
            </a:r>
            <a:r>
              <a:rPr dirty="0" err="1"/>
              <a:t>высоких</a:t>
            </a:r>
            <a:r>
              <a:rPr dirty="0"/>
              <a:t> </a:t>
            </a:r>
            <a:r>
              <a:rPr dirty="0" err="1"/>
              <a:t>стандартов</a:t>
            </a:r>
            <a:r>
              <a:rPr dirty="0"/>
              <a:t> </a:t>
            </a:r>
            <a:r>
              <a:rPr dirty="0" err="1"/>
              <a:t>чистоты</a:t>
            </a:r>
            <a:r>
              <a:rPr dirty="0"/>
              <a:t> и </a:t>
            </a:r>
            <a:r>
              <a:rPr dirty="0" err="1"/>
              <a:t>методов</a:t>
            </a:r>
            <a:r>
              <a:rPr dirty="0"/>
              <a:t> </a:t>
            </a:r>
            <a:r>
              <a:rPr dirty="0" err="1"/>
              <a:t>борьбы</a:t>
            </a:r>
            <a:r>
              <a:rPr dirty="0"/>
              <a:t> с </a:t>
            </a:r>
            <a:r>
              <a:rPr dirty="0" err="1"/>
              <a:t>инфекцией</a:t>
            </a:r>
            <a:r>
              <a:rPr dirty="0"/>
              <a:t>. </a:t>
            </a:r>
          </a:p>
          <a:p>
            <a:pPr indent="25400">
              <a:lnSpc>
                <a:spcPts val="1600"/>
              </a:lnSpc>
              <a:defRPr sz="1100">
                <a:latin typeface="Open Sans 1"/>
                <a:ea typeface="Open Sans 1"/>
                <a:cs typeface="Open Sans 1"/>
                <a:sym typeface="Open Sans 1"/>
              </a:defRPr>
            </a:pPr>
            <a:r>
              <a:rPr dirty="0"/>
              <a:t>   </a:t>
            </a:r>
            <a:r>
              <a:rPr dirty="0" err="1"/>
              <a:t>Отели</a:t>
            </a:r>
            <a:r>
              <a:rPr dirty="0"/>
              <a:t> </a:t>
            </a:r>
            <a:r>
              <a:rPr dirty="0" err="1"/>
              <a:t>сети</a:t>
            </a:r>
            <a:r>
              <a:rPr dirty="0"/>
              <a:t> </a:t>
            </a:r>
            <a:r>
              <a:rPr i="1" dirty="0"/>
              <a:t>Hilton</a:t>
            </a:r>
            <a:r>
              <a:rPr dirty="0"/>
              <a:t> </a:t>
            </a:r>
            <a:r>
              <a:rPr dirty="0" err="1"/>
              <a:t>по</a:t>
            </a:r>
            <a:r>
              <a:rPr dirty="0"/>
              <a:t> </a:t>
            </a:r>
            <a:r>
              <a:rPr dirty="0" err="1"/>
              <a:t>всему</a:t>
            </a:r>
            <a:r>
              <a:rPr dirty="0"/>
              <a:t> </a:t>
            </a:r>
            <a:r>
              <a:rPr dirty="0" err="1"/>
              <a:t>миру</a:t>
            </a:r>
            <a:r>
              <a:rPr dirty="0"/>
              <a:t> </a:t>
            </a:r>
            <a:r>
              <a:rPr dirty="0" err="1"/>
              <a:t>объявили</a:t>
            </a:r>
            <a:r>
              <a:rPr dirty="0"/>
              <a:t> о </a:t>
            </a:r>
            <a:r>
              <a:rPr dirty="0" err="1"/>
              <a:t>новой</a:t>
            </a:r>
            <a:r>
              <a:rPr dirty="0"/>
              <a:t> </a:t>
            </a:r>
            <a:r>
              <a:rPr dirty="0" err="1"/>
              <a:t>программе</a:t>
            </a:r>
            <a:r>
              <a:rPr dirty="0"/>
              <a:t> </a:t>
            </a:r>
            <a:r>
              <a:rPr i="1" dirty="0"/>
              <a:t>«Hilton Clean Stay»</a:t>
            </a:r>
            <a:r>
              <a:rPr dirty="0"/>
              <a:t>, </a:t>
            </a:r>
            <a:r>
              <a:rPr dirty="0" err="1"/>
              <a:t>для</a:t>
            </a:r>
            <a:r>
              <a:rPr dirty="0"/>
              <a:t> </a:t>
            </a:r>
            <a:r>
              <a:rPr dirty="0" err="1"/>
              <a:t>обеспечения</a:t>
            </a:r>
            <a:r>
              <a:rPr dirty="0"/>
              <a:t> </a:t>
            </a:r>
            <a:r>
              <a:rPr dirty="0" err="1"/>
              <a:t>отраслевого</a:t>
            </a:r>
            <a:r>
              <a:rPr dirty="0"/>
              <a:t> </a:t>
            </a:r>
            <a:r>
              <a:rPr dirty="0" err="1"/>
              <a:t>стандарта</a:t>
            </a:r>
            <a:r>
              <a:rPr dirty="0"/>
              <a:t> </a:t>
            </a:r>
            <a:r>
              <a:rPr dirty="0" err="1"/>
              <a:t>чистоты</a:t>
            </a:r>
            <a:r>
              <a:rPr dirty="0"/>
              <a:t> и </a:t>
            </a:r>
            <a:r>
              <a:rPr dirty="0" err="1"/>
              <a:t>дезинфекции</a:t>
            </a:r>
            <a:r>
              <a:rPr dirty="0"/>
              <a:t>. В </a:t>
            </a:r>
            <a:r>
              <a:rPr dirty="0" err="1"/>
              <a:t>рамках</a:t>
            </a:r>
            <a:r>
              <a:rPr dirty="0"/>
              <a:t> </a:t>
            </a:r>
            <a:r>
              <a:rPr dirty="0" err="1"/>
              <a:t>программы</a:t>
            </a:r>
            <a:r>
              <a:rPr dirty="0"/>
              <a:t> </a:t>
            </a:r>
            <a:r>
              <a:rPr i="1" dirty="0"/>
              <a:t>Hilton</a:t>
            </a:r>
            <a:r>
              <a:rPr dirty="0"/>
              <a:t> </a:t>
            </a:r>
            <a:r>
              <a:rPr dirty="0" err="1"/>
              <a:t>стал</a:t>
            </a:r>
            <a:r>
              <a:rPr dirty="0"/>
              <a:t> </a:t>
            </a:r>
            <a:r>
              <a:rPr dirty="0" err="1"/>
              <a:t>партнером</a:t>
            </a:r>
            <a:r>
              <a:rPr dirty="0"/>
              <a:t> с </a:t>
            </a:r>
            <a:r>
              <a:rPr dirty="0" err="1"/>
              <a:t>компанией</a:t>
            </a:r>
            <a:r>
              <a:rPr dirty="0"/>
              <a:t> </a:t>
            </a:r>
            <a:r>
              <a:rPr i="1" dirty="0"/>
              <a:t>RB — </a:t>
            </a:r>
            <a:r>
              <a:rPr dirty="0" err="1"/>
              <a:t>производителем</a:t>
            </a:r>
            <a:r>
              <a:rPr dirty="0"/>
              <a:t> </a:t>
            </a:r>
            <a:r>
              <a:rPr dirty="0" err="1"/>
              <a:t>средств</a:t>
            </a:r>
            <a:r>
              <a:rPr dirty="0"/>
              <a:t> </a:t>
            </a:r>
            <a:r>
              <a:rPr i="1" dirty="0"/>
              <a:t>Dettol</a:t>
            </a:r>
            <a:r>
              <a:rPr dirty="0"/>
              <a:t>, и </a:t>
            </a:r>
            <a:r>
              <a:rPr i="1" dirty="0"/>
              <a:t>Mayo Clinic</a:t>
            </a:r>
            <a:r>
              <a:rPr dirty="0"/>
              <a:t> (</a:t>
            </a:r>
            <a:r>
              <a:rPr dirty="0" err="1"/>
              <a:t>Клиника</a:t>
            </a:r>
            <a:r>
              <a:rPr dirty="0"/>
              <a:t> </a:t>
            </a:r>
            <a:r>
              <a:rPr dirty="0" err="1"/>
              <a:t>Майо</a:t>
            </a:r>
            <a:r>
              <a:rPr dirty="0"/>
              <a:t>), </a:t>
            </a:r>
            <a:r>
              <a:rPr dirty="0" err="1"/>
              <a:t>одной</a:t>
            </a:r>
            <a:r>
              <a:rPr dirty="0"/>
              <a:t> </a:t>
            </a:r>
            <a:r>
              <a:rPr dirty="0" err="1"/>
              <a:t>из</a:t>
            </a:r>
            <a:r>
              <a:rPr dirty="0"/>
              <a:t> </a:t>
            </a:r>
            <a:r>
              <a:rPr dirty="0" err="1"/>
              <a:t>ведущих</a:t>
            </a:r>
            <a:r>
              <a:rPr dirty="0"/>
              <a:t> </a:t>
            </a:r>
            <a:r>
              <a:rPr dirty="0" err="1"/>
              <a:t>частных</a:t>
            </a:r>
            <a:r>
              <a:rPr dirty="0"/>
              <a:t> </a:t>
            </a:r>
            <a:r>
              <a:rPr dirty="0" err="1"/>
              <a:t>медицинских</a:t>
            </a:r>
            <a:r>
              <a:rPr dirty="0"/>
              <a:t> и </a:t>
            </a:r>
            <a:r>
              <a:rPr dirty="0" err="1"/>
              <a:t>исследовательских</a:t>
            </a:r>
            <a:r>
              <a:rPr dirty="0"/>
              <a:t> </a:t>
            </a:r>
            <a:r>
              <a:rPr dirty="0" err="1"/>
              <a:t>центров</a:t>
            </a:r>
            <a:r>
              <a:rPr dirty="0"/>
              <a:t> в США, </a:t>
            </a:r>
            <a:r>
              <a:rPr dirty="0" err="1"/>
              <a:t>для</a:t>
            </a:r>
            <a:r>
              <a:rPr dirty="0"/>
              <a:t> </a:t>
            </a:r>
            <a:r>
              <a:rPr dirty="0" err="1"/>
              <a:t>выхода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новый</a:t>
            </a:r>
            <a:r>
              <a:rPr dirty="0"/>
              <a:t> </a:t>
            </a:r>
            <a:r>
              <a:rPr dirty="0" err="1"/>
              <a:t>уровень</a:t>
            </a:r>
            <a:r>
              <a:rPr dirty="0"/>
              <a:t> </a:t>
            </a:r>
            <a:r>
              <a:rPr dirty="0" err="1"/>
              <a:t>частоты</a:t>
            </a:r>
            <a:r>
              <a:rPr dirty="0"/>
              <a:t>. </a:t>
            </a:r>
          </a:p>
        </p:txBody>
      </p:sp>
      <p:sp>
        <p:nvSpPr>
          <p:cNvPr id="99" name="В Hilton Sharks Bay Вас ждет чистота — от регистрации до выписки."/>
          <p:cNvSpPr txBox="1"/>
          <p:nvPr/>
        </p:nvSpPr>
        <p:spPr>
          <a:xfrm>
            <a:off x="6626138" y="5031045"/>
            <a:ext cx="4942404" cy="4951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lnSpc>
                <a:spcPts val="1600"/>
              </a:lnSpc>
              <a:defRPr sz="1300">
                <a:effectLst>
                  <a:outerShdw blurRad="38100" dist="19050" dir="2700000" rotWithShape="0">
                    <a:srgbClr val="000000">
                      <a:alpha val="40000"/>
                    </a:srgbClr>
                  </a:outerShdw>
                </a:effectLst>
                <a:latin typeface="Open Sans 1"/>
                <a:ea typeface="Open Sans 1"/>
                <a:cs typeface="Open Sans 1"/>
                <a:sym typeface="Open Sans 1"/>
              </a:defRPr>
            </a:lvl1pPr>
          </a:lstStyle>
          <a:p>
            <a:r>
              <a:t>В Hilton Sharks Bay Вас ждет чистота — от регистрации до выписки. </a:t>
            </a:r>
          </a:p>
        </p:txBody>
      </p:sp>
      <p:sp>
        <p:nvSpPr>
          <p:cNvPr id="100" name="Мы предприняли все необходимые меры, чтобы тщательно убрать и продезинфицировать Ваш номер перед заселением. В течении пребывания, Вы сможете сами запрашивать необходимые услуги, чтобы минимизировать контакты с персоналом.…"/>
          <p:cNvSpPr txBox="1"/>
          <p:nvPr/>
        </p:nvSpPr>
        <p:spPr>
          <a:xfrm>
            <a:off x="6414277" y="5833975"/>
            <a:ext cx="5459445" cy="21149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indent="25400">
              <a:lnSpc>
                <a:spcPts val="1600"/>
              </a:lnSpc>
              <a:defRPr sz="1100">
                <a:latin typeface="Open Sans 1"/>
                <a:ea typeface="Open Sans 1"/>
                <a:cs typeface="Open Sans 1"/>
                <a:sym typeface="Open Sans 1"/>
              </a:defRPr>
            </a:pPr>
            <a:r>
              <a:t>    Мы предприняли все необходимые меры, чтобы тщательно убрать и продезинфицировать Ваш номер перед заселением. В течении пребывания, Вы сможете сами запрашивать необходимые услуги, чтобы минимизировать контакты с персоналом. </a:t>
            </a:r>
          </a:p>
          <a:p>
            <a:pPr indent="25400">
              <a:lnSpc>
                <a:spcPts val="1600"/>
              </a:lnSpc>
              <a:defRPr sz="1100">
                <a:latin typeface="Open Sans 1"/>
                <a:ea typeface="Open Sans 1"/>
                <a:cs typeface="Open Sans 1"/>
                <a:sym typeface="Open Sans 1"/>
              </a:defRPr>
            </a:pPr>
            <a:r>
              <a:t>   Для оказания дополнительных услуг по уборке номера или услуги «</a:t>
            </a:r>
            <a:r>
              <a:rPr i="1"/>
              <a:t>Room service</a:t>
            </a:r>
            <a:r>
              <a:t>», наберите ‘0’ на вашем стационарном телефоне. </a:t>
            </a:r>
          </a:p>
          <a:p>
            <a:pPr indent="25400">
              <a:lnSpc>
                <a:spcPts val="1600"/>
              </a:lnSpc>
              <a:defRPr sz="1100">
                <a:latin typeface="Open Sans 1"/>
                <a:ea typeface="Open Sans 1"/>
                <a:cs typeface="Open Sans 1"/>
                <a:sym typeface="Open Sans 1"/>
              </a:defRPr>
            </a:pPr>
            <a:r>
              <a:t>   Для отказа от уборки номера, также свяжитесь с нами на стойку регистрации набрав ‘0’ на вашем стационарном телефоне.</a:t>
            </a:r>
          </a:p>
          <a:p>
            <a:pPr indent="25400">
              <a:lnSpc>
                <a:spcPts val="1600"/>
              </a:lnSpc>
              <a:defRPr sz="1100">
                <a:latin typeface="Open Sans 1"/>
                <a:ea typeface="Open Sans 1"/>
                <a:cs typeface="Open Sans 1"/>
                <a:sym typeface="Open Sans 1"/>
              </a:defRPr>
            </a:pPr>
            <a:endParaRPr/>
          </a:p>
          <a:p>
            <a:pPr indent="25400">
              <a:lnSpc>
                <a:spcPts val="1600"/>
              </a:lnSpc>
              <a:defRPr sz="1100">
                <a:latin typeface="Open Sans 1"/>
                <a:ea typeface="Open Sans 1"/>
                <a:cs typeface="Open Sans 1"/>
                <a:sym typeface="Open Sans 1"/>
              </a:defRPr>
            </a:pPr>
            <a:r>
              <a:t>Мы благодарим Вас за выбор именно нашего отеля. </a:t>
            </a:r>
          </a:p>
        </p:txBody>
      </p:sp>
      <p:sp>
        <p:nvSpPr>
          <p:cNvPr id="101" name="Rectangle 22"/>
          <p:cNvSpPr/>
          <p:nvPr/>
        </p:nvSpPr>
        <p:spPr>
          <a:xfrm>
            <a:off x="6333730" y="8249138"/>
            <a:ext cx="5527220" cy="457201"/>
          </a:xfrm>
          <a:prstGeom prst="rect">
            <a:avLst/>
          </a:prstGeom>
          <a:solidFill>
            <a:schemeClr val="accent1"/>
          </a:solidFill>
          <a:ln w="25400">
            <a:solidFill>
              <a:srgbClr val="3A5E8A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2" name="Для получения дополнительной информации свяжитесь по телефону (0)"/>
          <p:cNvSpPr txBox="1"/>
          <p:nvPr/>
        </p:nvSpPr>
        <p:spPr>
          <a:xfrm>
            <a:off x="6321030" y="9006572"/>
            <a:ext cx="5552620" cy="8157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lnSpc>
                <a:spcPts val="2900"/>
              </a:lnSpc>
              <a:defRPr sz="2100">
                <a:latin typeface="Open Sans Light"/>
                <a:ea typeface="Open Sans Light"/>
                <a:cs typeface="Open Sans Light"/>
                <a:sym typeface="Open Sans Light"/>
              </a:defRPr>
            </a:lvl1pPr>
          </a:lstStyle>
          <a:p>
            <a:r>
              <a:t>Для получения дополнительной информации свяжитесь по телефону (0)</a:t>
            </a:r>
          </a:p>
        </p:txBody>
      </p:sp>
      <p:sp>
        <p:nvSpPr>
          <p:cNvPr id="103" name="Меры предосторожности и рекомендации по предотвращению распространения COVID-19 инфекции.…"/>
          <p:cNvSpPr txBox="1"/>
          <p:nvPr/>
        </p:nvSpPr>
        <p:spPr>
          <a:xfrm>
            <a:off x="12079286" y="36194"/>
            <a:ext cx="6071160" cy="16041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lnSpc>
                <a:spcPts val="2400"/>
              </a:lnSpc>
              <a:defRPr sz="1700">
                <a:latin typeface="Open Sans Light"/>
                <a:ea typeface="Open Sans Light"/>
                <a:cs typeface="Open Sans Light"/>
                <a:sym typeface="Open Sans Light"/>
              </a:defRPr>
            </a:pPr>
            <a:r>
              <a:t>Меры предосторожности и рекомендации по предотвращению распространения COVID-19 инфекции. </a:t>
            </a:r>
          </a:p>
          <a:p>
            <a:pPr algn="ctr">
              <a:lnSpc>
                <a:spcPts val="2400"/>
              </a:lnSpc>
              <a:defRPr sz="1700">
                <a:latin typeface="Open Sans Light"/>
                <a:ea typeface="Open Sans Light"/>
                <a:cs typeface="Open Sans Light"/>
                <a:sym typeface="Open Sans Light"/>
              </a:defRPr>
            </a:pPr>
            <a:endParaRPr/>
          </a:p>
          <a:p>
            <a:pPr algn="ctr">
              <a:lnSpc>
                <a:spcPts val="2400"/>
              </a:lnSpc>
              <a:defRPr sz="1700">
                <a:latin typeface="Open Sans Light"/>
                <a:ea typeface="Open Sans Light"/>
                <a:cs typeface="Open Sans Light"/>
                <a:sym typeface="Open Sans Light"/>
              </a:defRPr>
            </a:pPr>
            <a:r>
              <a:t>Пожалуйста, обратите внимание на приведенные ниже инструкции, чтобы обезопасить свое пребывание.</a:t>
            </a:r>
          </a:p>
        </p:txBody>
      </p:sp>
      <p:sp>
        <p:nvSpPr>
          <p:cNvPr id="104" name="Социальная дистанция: 2,0 метра расстояния между каждым гостем и ограничить рукопожатия;…"/>
          <p:cNvSpPr txBox="1"/>
          <p:nvPr/>
        </p:nvSpPr>
        <p:spPr>
          <a:xfrm>
            <a:off x="12082288" y="2101094"/>
            <a:ext cx="6065156" cy="27245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189864" lvl="1" indent="-94932">
              <a:lnSpc>
                <a:spcPts val="1600"/>
              </a:lnSpc>
              <a:buSzPct val="100000"/>
              <a:buFont typeface="Arial"/>
              <a:buChar char="•"/>
              <a:defRPr sz="1100">
                <a:latin typeface="Open Sans 1"/>
                <a:ea typeface="Open Sans 1"/>
                <a:cs typeface="Open Sans 1"/>
                <a:sym typeface="Open Sans 1"/>
              </a:defRPr>
            </a:pPr>
            <a:r>
              <a:t>Социальная дистанция: 2,0 метра расстояния между каждым гостем и ограничить рукопожатия;</a:t>
            </a:r>
          </a:p>
          <a:p>
            <a:pPr marL="189864" lvl="1" indent="-94932">
              <a:lnSpc>
                <a:spcPts val="1600"/>
              </a:lnSpc>
              <a:buSzPct val="100000"/>
              <a:buFont typeface="Arial"/>
              <a:buChar char="•"/>
              <a:defRPr sz="1100">
                <a:latin typeface="Open Sans 1"/>
                <a:ea typeface="Open Sans 1"/>
                <a:cs typeface="Open Sans 1"/>
                <a:sym typeface="Open Sans 1"/>
              </a:defRPr>
            </a:pPr>
            <a:r>
              <a:t>Тщательно мойте руки с мылом и дезинфицируйте антисептиком;</a:t>
            </a:r>
          </a:p>
          <a:p>
            <a:pPr marL="189864" lvl="1" indent="-94932">
              <a:lnSpc>
                <a:spcPts val="1600"/>
              </a:lnSpc>
              <a:buSzPct val="100000"/>
              <a:buFont typeface="Arial"/>
              <a:buChar char="•"/>
              <a:defRPr sz="1100">
                <a:latin typeface="Open Sans 1"/>
                <a:ea typeface="Open Sans 1"/>
                <a:cs typeface="Open Sans 1"/>
                <a:sym typeface="Open Sans 1"/>
              </a:defRPr>
            </a:pPr>
            <a:r>
              <a:t>Прикрывайте рот рукавом или салфеткой, когда кашляете или чихаете;</a:t>
            </a:r>
          </a:p>
          <a:p>
            <a:pPr marL="189864" lvl="1" indent="-94932">
              <a:lnSpc>
                <a:spcPts val="1600"/>
              </a:lnSpc>
              <a:buSzPct val="100000"/>
              <a:buFont typeface="Arial"/>
              <a:buChar char="•"/>
              <a:defRPr sz="1100">
                <a:latin typeface="Open Sans 1"/>
                <a:ea typeface="Open Sans 1"/>
                <a:cs typeface="Open Sans 1"/>
                <a:sym typeface="Open Sans 1"/>
              </a:defRPr>
            </a:pPr>
            <a:r>
              <a:t>Не касайтесь грязными руками глаз, лица и рта;</a:t>
            </a:r>
          </a:p>
          <a:p>
            <a:pPr marL="189864" lvl="1" indent="-94932">
              <a:lnSpc>
                <a:spcPts val="1600"/>
              </a:lnSpc>
              <a:buSzPct val="100000"/>
              <a:buFont typeface="Arial"/>
              <a:buChar char="•"/>
              <a:defRPr sz="1100">
                <a:latin typeface="Open Sans 1"/>
                <a:ea typeface="Open Sans 1"/>
                <a:cs typeface="Open Sans 1"/>
                <a:sym typeface="Open Sans 1"/>
              </a:defRPr>
            </a:pPr>
            <a:r>
              <a:t>Пользоваться лифтом можно только членам одной комнаты; </a:t>
            </a:r>
          </a:p>
          <a:p>
            <a:pPr marL="189864" lvl="1" indent="-94932">
              <a:lnSpc>
                <a:spcPts val="1600"/>
              </a:lnSpc>
              <a:buSzPct val="100000"/>
              <a:buFont typeface="Arial"/>
              <a:buChar char="•"/>
              <a:defRPr sz="1100">
                <a:latin typeface="Open Sans 1"/>
                <a:ea typeface="Open Sans 1"/>
                <a:cs typeface="Open Sans 1"/>
                <a:sym typeface="Open Sans 1"/>
              </a:defRPr>
            </a:pPr>
            <a:r>
              <a:t>Гости должны носить индивидуальные средства защиты (маски и перчатки); </a:t>
            </a:r>
          </a:p>
          <a:p>
            <a:pPr marL="189864" lvl="1" indent="-94932">
              <a:lnSpc>
                <a:spcPts val="1600"/>
              </a:lnSpc>
              <a:buSzPct val="100000"/>
              <a:buFont typeface="Arial"/>
              <a:buChar char="•"/>
              <a:defRPr sz="1100">
                <a:latin typeface="Open Sans 1"/>
                <a:ea typeface="Open Sans 1"/>
                <a:cs typeface="Open Sans 1"/>
                <a:sym typeface="Open Sans 1"/>
              </a:defRPr>
            </a:pPr>
            <a:r>
              <a:t>Дополнительные услуги оплачиваются в конце вашего пребывания на стойке регистрации; </a:t>
            </a:r>
          </a:p>
          <a:p>
            <a:pPr marL="189864" lvl="1" indent="-94932">
              <a:lnSpc>
                <a:spcPts val="1600"/>
              </a:lnSpc>
              <a:buSzPct val="100000"/>
              <a:buFont typeface="Arial"/>
              <a:buChar char="•"/>
              <a:defRPr sz="1100">
                <a:latin typeface="Open Sans 1"/>
                <a:ea typeface="Open Sans 1"/>
                <a:cs typeface="Open Sans 1"/>
                <a:sym typeface="Open Sans 1"/>
              </a:defRPr>
            </a:pPr>
            <a:r>
              <a:t>По возможности оплачивайте услуги бесконтактно (банковской картой). </a:t>
            </a:r>
          </a:p>
          <a:p>
            <a:pPr marL="189864" lvl="1" indent="-94932">
              <a:lnSpc>
                <a:spcPts val="1600"/>
              </a:lnSpc>
              <a:buSzPct val="100000"/>
              <a:buFont typeface="Arial"/>
              <a:buChar char="•"/>
              <a:defRPr sz="1100">
                <a:latin typeface="Open Sans 1"/>
                <a:ea typeface="Open Sans 1"/>
                <a:cs typeface="Open Sans 1"/>
                <a:sym typeface="Open Sans 1"/>
              </a:defRPr>
            </a:pPr>
            <a:endParaRPr/>
          </a:p>
          <a:p>
            <a:pPr marL="189864" lvl="1" indent="-94932">
              <a:lnSpc>
                <a:spcPts val="1600"/>
              </a:lnSpc>
              <a:buSzPct val="100000"/>
              <a:buFont typeface="Arial"/>
              <a:buChar char="•"/>
              <a:defRPr sz="1100">
                <a:latin typeface="Open Sans 1"/>
                <a:ea typeface="Open Sans 1"/>
                <a:cs typeface="Open Sans 1"/>
                <a:sym typeface="Open Sans 1"/>
              </a:defRPr>
            </a:pPr>
            <a:endParaRPr/>
          </a:p>
        </p:txBody>
      </p:sp>
      <p:sp>
        <p:nvSpPr>
          <p:cNvPr id="105" name="Гостеприимство — неотъемлемая часть нашей культуры, которую мы стремимся поддерживать, гарантируя, что Ваше пребывание будет самым лучшим. Мы сделаем все возможное для обеспечения комфортного пребывания на территории Нашего отеля."/>
          <p:cNvSpPr txBox="1"/>
          <p:nvPr/>
        </p:nvSpPr>
        <p:spPr>
          <a:xfrm>
            <a:off x="12137103" y="4454692"/>
            <a:ext cx="5955526" cy="8986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ts val="1600"/>
              </a:lnSpc>
              <a:defRPr sz="1200">
                <a:latin typeface="Open Sans Light"/>
                <a:ea typeface="Open Sans Light"/>
                <a:cs typeface="Open Sans Light"/>
                <a:sym typeface="Open Sans Light"/>
              </a:defRPr>
            </a:lvl1pPr>
          </a:lstStyle>
          <a:p>
            <a:r>
              <a:t>Гостеприимство — неотъемлемая часть нашей культуры, которую мы стремимся поддерживать, гарантируя, что Ваше пребывание будет самым лучшим. Мы сделаем все возможное для обеспечения комфортного пребывания на территории Нашего отеля.</a:t>
            </a:r>
          </a:p>
        </p:txBody>
      </p:sp>
      <p:pic>
        <p:nvPicPr>
          <p:cNvPr id="106" name="Picture 21" descr="Picture 21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2185929" y="5483066"/>
            <a:ext cx="5857886" cy="3886201"/>
          </a:xfrm>
          <a:prstGeom prst="rect">
            <a:avLst/>
          </a:prstGeom>
          <a:ln w="12700">
            <a:miter lim="400000"/>
          </a:ln>
        </p:spPr>
      </p:pic>
      <p:sp>
        <p:nvSpPr>
          <p:cNvPr id="107" name="Freeform 7"/>
          <p:cNvSpPr/>
          <p:nvPr/>
        </p:nvSpPr>
        <p:spPr>
          <a:xfrm>
            <a:off x="11985966" y="9620197"/>
            <a:ext cx="6315073" cy="385666"/>
          </a:xfrm>
          <a:prstGeom prst="rect">
            <a:avLst/>
          </a:prstGeom>
          <a:solidFill>
            <a:srgbClr val="38B6FF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Freeform 3"/>
          <p:cNvSpPr/>
          <p:nvPr/>
        </p:nvSpPr>
        <p:spPr>
          <a:xfrm>
            <a:off x="4766383" y="0"/>
            <a:ext cx="4508975" cy="10330476"/>
          </a:xfrm>
          <a:prstGeom prst="rect">
            <a:avLst/>
          </a:prstGeom>
          <a:solidFill>
            <a:srgbClr val="FFFFFF">
              <a:alpha val="20784"/>
            </a:srgbClr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10" name="Freeform 5"/>
          <p:cNvSpPr/>
          <p:nvPr/>
        </p:nvSpPr>
        <p:spPr>
          <a:xfrm>
            <a:off x="-18201" y="-105089"/>
            <a:ext cx="4907780" cy="3124881"/>
          </a:xfrm>
          <a:prstGeom prst="rect">
            <a:avLst/>
          </a:prstGeom>
          <a:solidFill>
            <a:srgbClr val="EBEFEE">
              <a:alpha val="30980"/>
            </a:srgbClr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11" name="Freeform 7"/>
          <p:cNvSpPr/>
          <p:nvPr/>
        </p:nvSpPr>
        <p:spPr>
          <a:xfrm>
            <a:off x="9202852" y="217324"/>
            <a:ext cx="4533005" cy="9808882"/>
          </a:xfrm>
          <a:prstGeom prst="rect">
            <a:avLst/>
          </a:prstGeom>
          <a:solidFill>
            <a:srgbClr val="174EA2">
              <a:alpha val="8627"/>
            </a:srgbClr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12" name="Freeform 9"/>
          <p:cNvSpPr/>
          <p:nvPr/>
        </p:nvSpPr>
        <p:spPr>
          <a:xfrm>
            <a:off x="13869674" y="-282533"/>
            <a:ext cx="4508975" cy="10330475"/>
          </a:xfrm>
          <a:prstGeom prst="rect">
            <a:avLst/>
          </a:prstGeom>
          <a:solidFill>
            <a:srgbClr val="FFFFFF">
              <a:alpha val="20784"/>
            </a:srgbClr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13" name="Freeform 11"/>
          <p:cNvSpPr/>
          <p:nvPr/>
        </p:nvSpPr>
        <p:spPr>
          <a:xfrm>
            <a:off x="123931" y="5838988"/>
            <a:ext cx="9151427" cy="446462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14" name="Picture 12" descr="Picture 12"/>
          <p:cNvPicPr>
            <a:picLocks noChangeAspect="1"/>
          </p:cNvPicPr>
          <p:nvPr/>
        </p:nvPicPr>
        <p:blipFill>
          <a:blip r:embed="rId3">
            <a:alphaModFix amt="43000"/>
            <a:extLst/>
          </a:blip>
          <a:stretch>
            <a:fillRect/>
          </a:stretch>
        </p:blipFill>
        <p:spPr>
          <a:xfrm>
            <a:off x="-1695182" y="8812252"/>
            <a:ext cx="2594147" cy="17593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15" name="Picture 13" descr="Picture 13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4885010" y="4052665"/>
            <a:ext cx="2293777" cy="1388163"/>
          </a:xfrm>
          <a:prstGeom prst="rect">
            <a:avLst/>
          </a:prstGeom>
          <a:ln w="12700">
            <a:miter lim="400000"/>
          </a:ln>
        </p:spPr>
      </p:pic>
      <p:sp>
        <p:nvSpPr>
          <p:cNvPr id="116" name="Freeform 15"/>
          <p:cNvSpPr/>
          <p:nvPr/>
        </p:nvSpPr>
        <p:spPr>
          <a:xfrm>
            <a:off x="-1" y="6085332"/>
            <a:ext cx="4907780" cy="4245143"/>
          </a:xfrm>
          <a:prstGeom prst="rect">
            <a:avLst/>
          </a:prstGeom>
          <a:solidFill>
            <a:srgbClr val="EBEFEE">
              <a:alpha val="30980"/>
            </a:srgbClr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17" name="Picture 16" descr="Picture 16"/>
          <p:cNvPicPr>
            <a:picLocks noChangeAspect="1"/>
          </p:cNvPicPr>
          <p:nvPr/>
        </p:nvPicPr>
        <p:blipFill>
          <a:blip r:embed="rId3">
            <a:alphaModFix amt="43000"/>
            <a:extLst/>
          </a:blip>
          <a:stretch>
            <a:fillRect/>
          </a:stretch>
        </p:blipFill>
        <p:spPr>
          <a:xfrm rot="16601461">
            <a:off x="16648971" y="-830582"/>
            <a:ext cx="2594147" cy="1759304"/>
          </a:xfrm>
          <a:prstGeom prst="rect">
            <a:avLst/>
          </a:prstGeom>
          <a:ln w="12700">
            <a:miter lim="400000"/>
          </a:ln>
        </p:spPr>
      </p:pic>
      <p:sp>
        <p:nvSpPr>
          <p:cNvPr id="118" name="TextBox 18"/>
          <p:cNvSpPr txBox="1"/>
          <p:nvPr/>
        </p:nvSpPr>
        <p:spPr>
          <a:xfrm>
            <a:off x="295825" y="617626"/>
            <a:ext cx="3904417" cy="380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ctr">
              <a:lnSpc>
                <a:spcPts val="3000"/>
              </a:lnSpc>
              <a:defRPr sz="2600" b="1">
                <a:solidFill>
                  <a:srgbClr val="174EA2"/>
                </a:solidFill>
                <a:latin typeface="Open Sans 1 Bold"/>
                <a:ea typeface="Open Sans 1 Bold"/>
                <a:cs typeface="Open Sans 1 Bold"/>
                <a:sym typeface="Open Sans 1 Bold"/>
              </a:defRPr>
            </a:lvl1pPr>
          </a:lstStyle>
          <a:p>
            <a:r>
              <a:t>Прием пищи</a:t>
            </a:r>
          </a:p>
        </p:txBody>
      </p:sp>
      <p:pic>
        <p:nvPicPr>
          <p:cNvPr id="119" name="Picture 20" descr="Picture 20"/>
          <p:cNvPicPr>
            <a:picLocks noChangeAspect="1"/>
          </p:cNvPicPr>
          <p:nvPr/>
        </p:nvPicPr>
        <p:blipFill>
          <a:blip r:embed="rId3">
            <a:alphaModFix amt="43000"/>
            <a:extLst/>
          </a:blip>
          <a:stretch>
            <a:fillRect/>
          </a:stretch>
        </p:blipFill>
        <p:spPr>
          <a:xfrm>
            <a:off x="-1695182" y="-442548"/>
            <a:ext cx="2594147" cy="1759305"/>
          </a:xfrm>
          <a:prstGeom prst="rect">
            <a:avLst/>
          </a:prstGeom>
          <a:ln w="12700">
            <a:miter lim="400000"/>
          </a:ln>
        </p:spPr>
      </p:pic>
      <p:sp>
        <p:nvSpPr>
          <p:cNvPr id="120" name="Freeform 22"/>
          <p:cNvSpPr/>
          <p:nvPr/>
        </p:nvSpPr>
        <p:spPr>
          <a:xfrm>
            <a:off x="4907781" y="215260"/>
            <a:ext cx="4226180" cy="100332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lnTo>
                  <a:pt x="0" y="0"/>
                </a:lnTo>
                <a:close/>
                <a:moveTo>
                  <a:pt x="21358" y="21496"/>
                </a:moveTo>
                <a:lnTo>
                  <a:pt x="237" y="21496"/>
                </a:lnTo>
                <a:lnTo>
                  <a:pt x="237" y="102"/>
                </a:lnTo>
                <a:lnTo>
                  <a:pt x="21358" y="102"/>
                </a:lnTo>
                <a:lnTo>
                  <a:pt x="21358" y="21496"/>
                </a:lnTo>
                <a:close/>
              </a:path>
            </a:pathLst>
          </a:custGeom>
          <a:solidFill>
            <a:srgbClr val="38B6FF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21" name="TextBox 23"/>
          <p:cNvSpPr txBox="1"/>
          <p:nvPr/>
        </p:nvSpPr>
        <p:spPr>
          <a:xfrm>
            <a:off x="5173375" y="1306496"/>
            <a:ext cx="3765580" cy="2616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ts val="1700"/>
              </a:lnSpc>
              <a:defRPr sz="1200">
                <a:latin typeface="Open Sans Light"/>
                <a:ea typeface="Open Sans Light"/>
                <a:cs typeface="Open Sans Light"/>
                <a:sym typeface="Open Sans Light"/>
              </a:defRPr>
            </a:pPr>
            <a:r>
              <a:rPr dirty="0" err="1"/>
              <a:t>Режим</a:t>
            </a:r>
            <a:r>
              <a:rPr dirty="0"/>
              <a:t> </a:t>
            </a:r>
            <a:r>
              <a:rPr dirty="0" err="1"/>
              <a:t>работы</a:t>
            </a:r>
            <a:r>
              <a:rPr dirty="0"/>
              <a:t> </a:t>
            </a:r>
            <a:r>
              <a:rPr i="1" dirty="0"/>
              <a:t>Pool Bar</a:t>
            </a:r>
          </a:p>
          <a:p>
            <a:pPr algn="ctr">
              <a:lnSpc>
                <a:spcPts val="1700"/>
              </a:lnSpc>
              <a:defRPr sz="1200">
                <a:latin typeface="Open Sans Light"/>
                <a:ea typeface="Open Sans Light"/>
                <a:cs typeface="Open Sans Light"/>
                <a:sym typeface="Open Sans Light"/>
              </a:defRPr>
            </a:pPr>
            <a:r>
              <a:rPr dirty="0" smtClean="0"/>
              <a:t>10:00-</a:t>
            </a:r>
            <a:r>
              <a:rPr lang="en-US" dirty="0" smtClean="0"/>
              <a:t>00</a:t>
            </a:r>
            <a:r>
              <a:rPr dirty="0" smtClean="0"/>
              <a:t>:00</a:t>
            </a:r>
            <a:endParaRPr dirty="0"/>
          </a:p>
          <a:p>
            <a:pPr algn="ctr">
              <a:lnSpc>
                <a:spcPts val="1700"/>
              </a:lnSpc>
              <a:defRPr sz="1200">
                <a:latin typeface="Open Sans Light"/>
                <a:ea typeface="Open Sans Light"/>
                <a:cs typeface="Open Sans Light"/>
                <a:sym typeface="Open Sans Light"/>
              </a:defRPr>
            </a:pPr>
            <a:r>
              <a:rPr dirty="0" err="1"/>
              <a:t>Режим</a:t>
            </a:r>
            <a:r>
              <a:rPr dirty="0"/>
              <a:t> </a:t>
            </a:r>
            <a:r>
              <a:rPr dirty="0" err="1"/>
              <a:t>работы</a:t>
            </a:r>
            <a:r>
              <a:rPr dirty="0"/>
              <a:t> </a:t>
            </a:r>
            <a:r>
              <a:rPr i="1" dirty="0"/>
              <a:t>Sunset Bar</a:t>
            </a:r>
          </a:p>
          <a:p>
            <a:pPr algn="ctr">
              <a:lnSpc>
                <a:spcPts val="1700"/>
              </a:lnSpc>
              <a:defRPr sz="1200">
                <a:latin typeface="Open Sans Light"/>
                <a:ea typeface="Open Sans Light"/>
                <a:cs typeface="Open Sans Light"/>
                <a:sym typeface="Open Sans Light"/>
              </a:defRPr>
            </a:pPr>
            <a:r>
              <a:rPr dirty="0"/>
              <a:t>10:00 – </a:t>
            </a:r>
            <a:r>
              <a:rPr lang="en-US" dirty="0" smtClean="0"/>
              <a:t>17</a:t>
            </a:r>
            <a:r>
              <a:rPr dirty="0" smtClean="0"/>
              <a:t>:00</a:t>
            </a:r>
            <a:endParaRPr lang="en-US" dirty="0" smtClean="0"/>
          </a:p>
          <a:p>
            <a:pPr algn="ctr">
              <a:lnSpc>
                <a:spcPts val="1700"/>
              </a:lnSpc>
              <a:defRPr sz="1200">
                <a:latin typeface="Open Sans Light"/>
                <a:ea typeface="Open Sans Light"/>
                <a:cs typeface="Open Sans Light"/>
                <a:sym typeface="Open Sans Light"/>
              </a:defRPr>
            </a:pPr>
            <a:r>
              <a:rPr lang="ru-RU" dirty="0" smtClean="0"/>
              <a:t>Режим работы </a:t>
            </a:r>
            <a:r>
              <a:rPr lang="en-US" dirty="0" smtClean="0"/>
              <a:t>Waves Bar</a:t>
            </a:r>
          </a:p>
          <a:p>
            <a:pPr algn="ctr">
              <a:lnSpc>
                <a:spcPts val="1700"/>
              </a:lnSpc>
              <a:defRPr sz="1200">
                <a:latin typeface="Open Sans Light"/>
                <a:ea typeface="Open Sans Light"/>
                <a:cs typeface="Open Sans Light"/>
                <a:sym typeface="Open Sans Light"/>
              </a:defRPr>
            </a:pPr>
            <a:r>
              <a:rPr lang="en-US" dirty="0" smtClean="0"/>
              <a:t>10:00 – 22:00</a:t>
            </a:r>
          </a:p>
          <a:p>
            <a:pPr algn="ctr">
              <a:lnSpc>
                <a:spcPts val="1700"/>
              </a:lnSpc>
              <a:defRPr sz="1200">
                <a:latin typeface="Open Sans Light"/>
                <a:ea typeface="Open Sans Light"/>
                <a:cs typeface="Open Sans Light"/>
                <a:sym typeface="Open Sans Light"/>
              </a:defRPr>
            </a:pPr>
            <a:r>
              <a:rPr lang="ru-RU" dirty="0" smtClean="0"/>
              <a:t>Режим работы Аквапарка</a:t>
            </a:r>
            <a:r>
              <a:rPr lang="en-US" dirty="0" smtClean="0"/>
              <a:t>:</a:t>
            </a:r>
            <a:br>
              <a:rPr lang="en-US" dirty="0" smtClean="0"/>
            </a:br>
            <a:r>
              <a:rPr lang="en-US" dirty="0" smtClean="0"/>
              <a:t>10:00 – </a:t>
            </a:r>
            <a:r>
              <a:rPr lang="en-US" dirty="0" smtClean="0"/>
              <a:t>17:00</a:t>
            </a:r>
            <a:endParaRPr lang="en-US" dirty="0"/>
          </a:p>
          <a:p>
            <a:pPr algn="ctr">
              <a:lnSpc>
                <a:spcPts val="1700"/>
              </a:lnSpc>
              <a:defRPr sz="1200">
                <a:latin typeface="Open Sans Light"/>
                <a:ea typeface="Open Sans Light"/>
                <a:cs typeface="Open Sans Light"/>
                <a:sym typeface="Open Sans Light"/>
              </a:defRPr>
            </a:pPr>
            <a:r>
              <a:rPr lang="ru-RU" sz="1400" b="1" dirty="0" smtClean="0"/>
              <a:t>Итернет</a:t>
            </a:r>
            <a:r>
              <a:rPr lang="en-US" sz="1400" dirty="0" smtClean="0"/>
              <a:t>: </a:t>
            </a:r>
            <a:r>
              <a:rPr lang="ru-RU" sz="1400" dirty="0" smtClean="0"/>
              <a:t>Выберите сеть </a:t>
            </a:r>
            <a:r>
              <a:rPr lang="en-US" sz="1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‘Hilton Honors Lobby</a:t>
            </a:r>
            <a:r>
              <a:rPr lang="en-US" sz="1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’, </a:t>
            </a:r>
            <a:r>
              <a:rPr lang="ru-RU" sz="1400" dirty="0" smtClean="0"/>
              <a:t>чтобы воспользоваться бесплатным </a:t>
            </a:r>
            <a:r>
              <a:rPr lang="en-US" sz="1400" dirty="0" smtClean="0"/>
              <a:t>WI-FI</a:t>
            </a:r>
          </a:p>
          <a:p>
            <a:pPr algn="ctr">
              <a:lnSpc>
                <a:spcPts val="1700"/>
              </a:lnSpc>
              <a:defRPr sz="1200">
                <a:latin typeface="Open Sans Light"/>
                <a:ea typeface="Open Sans Light"/>
                <a:cs typeface="Open Sans Light"/>
                <a:sym typeface="Open Sans Light"/>
              </a:defRPr>
            </a:pPr>
            <a:endParaRPr dirty="0"/>
          </a:p>
        </p:txBody>
      </p:sp>
      <p:sp>
        <p:nvSpPr>
          <p:cNvPr id="122" name="TextBox 25"/>
          <p:cNvSpPr txBox="1"/>
          <p:nvPr/>
        </p:nvSpPr>
        <p:spPr>
          <a:xfrm>
            <a:off x="5102787" y="682842"/>
            <a:ext cx="3906756" cy="380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ctr">
              <a:lnSpc>
                <a:spcPts val="3000"/>
              </a:lnSpc>
              <a:defRPr sz="2600">
                <a:solidFill>
                  <a:srgbClr val="174EA2"/>
                </a:solidFill>
                <a:latin typeface="Open Sans 1 Bold"/>
                <a:ea typeface="Open Sans 1 Bold"/>
                <a:cs typeface="Open Sans 1 Bold"/>
                <a:sym typeface="Open Sans 1 Bold"/>
              </a:defRPr>
            </a:lvl1pPr>
          </a:lstStyle>
          <a:p>
            <a:r>
              <a:rPr dirty="0" err="1"/>
              <a:t>Услуги</a:t>
            </a:r>
            <a:r>
              <a:rPr dirty="0"/>
              <a:t> и </a:t>
            </a:r>
            <a:r>
              <a:rPr dirty="0" err="1"/>
              <a:t>режим</a:t>
            </a:r>
            <a:r>
              <a:rPr dirty="0"/>
              <a:t> </a:t>
            </a:r>
            <a:r>
              <a:rPr dirty="0" err="1"/>
              <a:t>работы</a:t>
            </a:r>
            <a:endParaRPr dirty="0"/>
          </a:p>
        </p:txBody>
      </p:sp>
      <p:sp>
        <p:nvSpPr>
          <p:cNvPr id="123" name="TextBox 27"/>
          <p:cNvSpPr txBox="1"/>
          <p:nvPr/>
        </p:nvSpPr>
        <p:spPr>
          <a:xfrm>
            <a:off x="14222539" y="5631820"/>
            <a:ext cx="3803246" cy="35460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ts val="2000"/>
              </a:lnSpc>
              <a:defRPr sz="1400">
                <a:latin typeface="Open Sans Light"/>
                <a:ea typeface="Open Sans Light"/>
                <a:cs typeface="Open Sans Light"/>
                <a:sym typeface="Open Sans Light"/>
              </a:defRPr>
            </a:pPr>
            <a:r>
              <a:t>Пожалуйста, для получения дополнительной информации о Наших удобствах и услугах, об изменении плана питания или информации по популярным местам в Шарм-эль-Шейхе, обратитесь на стойку регистрации. </a:t>
            </a:r>
          </a:p>
          <a:p>
            <a:pPr algn="ctr">
              <a:lnSpc>
                <a:spcPts val="2000"/>
              </a:lnSpc>
              <a:defRPr sz="1400">
                <a:latin typeface="Open Sans Light"/>
                <a:ea typeface="Open Sans Light"/>
                <a:cs typeface="Open Sans Light"/>
                <a:sym typeface="Open Sans Light"/>
              </a:defRPr>
            </a:pPr>
            <a:r>
              <a:t>Мы надеемся, что Вам понравится наш радушный прием в отеле Hilton Sharks Bay Resort и Вы почувствуете себя как дома. </a:t>
            </a:r>
          </a:p>
          <a:p>
            <a:pPr algn="ctr">
              <a:lnSpc>
                <a:spcPts val="2000"/>
              </a:lnSpc>
              <a:defRPr sz="1400">
                <a:latin typeface="Open Sans Light"/>
                <a:ea typeface="Open Sans Light"/>
                <a:cs typeface="Open Sans Light"/>
                <a:sym typeface="Open Sans Light"/>
              </a:defRPr>
            </a:pPr>
            <a:r>
              <a:t>Желаем Вам приятного отдыха!</a:t>
            </a:r>
          </a:p>
          <a:p>
            <a:pPr algn="ctr">
              <a:lnSpc>
                <a:spcPts val="2000"/>
              </a:lnSpc>
              <a:defRPr sz="1400">
                <a:latin typeface="Open Sans Light"/>
                <a:ea typeface="Open Sans Light"/>
                <a:cs typeface="Open Sans Light"/>
                <a:sym typeface="Open Sans Light"/>
              </a:defRPr>
            </a:pPr>
            <a:r>
              <a:t>С уважением, </a:t>
            </a:r>
          </a:p>
          <a:p>
            <a:pPr algn="ctr">
              <a:lnSpc>
                <a:spcPts val="2000"/>
              </a:lnSpc>
              <a:defRPr sz="1400">
                <a:latin typeface="Open Sans Light"/>
                <a:ea typeface="Open Sans Light"/>
                <a:cs typeface="Open Sans Light"/>
                <a:sym typeface="Open Sans Light"/>
              </a:defRPr>
            </a:pPr>
            <a:endParaRPr/>
          </a:p>
          <a:p>
            <a:pPr algn="ctr">
              <a:lnSpc>
                <a:spcPts val="2000"/>
              </a:lnSpc>
              <a:defRPr sz="1400">
                <a:latin typeface="Open Sans Light"/>
                <a:ea typeface="Open Sans Light"/>
                <a:cs typeface="Open Sans Light"/>
                <a:sym typeface="Open Sans Light"/>
              </a:defRPr>
            </a:pPr>
            <a:r>
              <a:t> </a:t>
            </a:r>
          </a:p>
          <a:p>
            <a:pPr algn="ctr">
              <a:lnSpc>
                <a:spcPts val="2000"/>
              </a:lnSpc>
              <a:defRPr sz="1400">
                <a:latin typeface="Open Sans Light"/>
                <a:ea typeface="Open Sans Light"/>
                <a:cs typeface="Open Sans Light"/>
                <a:sym typeface="Open Sans Light"/>
              </a:defRPr>
            </a:pPr>
            <a:r>
              <a:t>Генеральный директор</a:t>
            </a:r>
          </a:p>
        </p:txBody>
      </p:sp>
      <p:sp>
        <p:nvSpPr>
          <p:cNvPr id="124" name="TextBox 28"/>
          <p:cNvSpPr txBox="1"/>
          <p:nvPr/>
        </p:nvSpPr>
        <p:spPr>
          <a:xfrm>
            <a:off x="123931" y="6085332"/>
            <a:ext cx="4650033" cy="38472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ts val="1500"/>
              </a:lnSpc>
              <a:defRPr sz="1000">
                <a:latin typeface="Open Sans Light Bold"/>
                <a:ea typeface="Open Sans Light Bold"/>
                <a:cs typeface="Open Sans Light Bold"/>
                <a:sym typeface="Open Sans Light Bold"/>
              </a:defRPr>
            </a:pPr>
            <a:r>
              <a:rPr dirty="0" err="1"/>
              <a:t>Ресторан</a:t>
            </a:r>
            <a:r>
              <a:rPr dirty="0"/>
              <a:t> </a:t>
            </a:r>
            <a:r>
              <a:rPr i="1" dirty="0"/>
              <a:t>Mahfouz</a:t>
            </a:r>
            <a:r>
              <a:rPr dirty="0"/>
              <a:t> </a:t>
            </a:r>
            <a:r>
              <a:rPr lang="en-US" i="1" dirty="0" smtClean="0"/>
              <a:t>&amp; El </a:t>
            </a:r>
            <a:r>
              <a:rPr lang="en-US" i="1" dirty="0" err="1" smtClean="0"/>
              <a:t>Mattam</a:t>
            </a:r>
            <a:endParaRPr i="1" dirty="0"/>
          </a:p>
          <a:p>
            <a:pPr algn="ctr">
              <a:lnSpc>
                <a:spcPts val="1500"/>
              </a:lnSpc>
              <a:defRPr sz="1000" b="1">
                <a:latin typeface="Arimo"/>
                <a:ea typeface="Arimo"/>
                <a:cs typeface="Arimo"/>
                <a:sym typeface="Arimo"/>
              </a:defRPr>
            </a:pPr>
            <a:r>
              <a:rPr dirty="0" err="1"/>
              <a:t>Завтрак</a:t>
            </a:r>
            <a:r>
              <a:rPr b="0" dirty="0"/>
              <a:t>: </a:t>
            </a:r>
            <a:r>
              <a:rPr lang="en-US" b="1" dirty="0" smtClean="0"/>
              <a:t>07:00</a:t>
            </a:r>
            <a:r>
              <a:rPr b="0" dirty="0" smtClean="0"/>
              <a:t> </a:t>
            </a:r>
            <a:r>
              <a:rPr b="0" dirty="0"/>
              <a:t>–</a:t>
            </a:r>
            <a:r>
              <a:rPr b="0" dirty="0">
                <a:latin typeface="Open Sans Light"/>
                <a:ea typeface="Open Sans Light"/>
                <a:cs typeface="Open Sans Light"/>
                <a:sym typeface="Open Sans Light"/>
              </a:rPr>
              <a:t> 10:30</a:t>
            </a:r>
            <a:endParaRPr dirty="0"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algn="ctr">
              <a:lnSpc>
                <a:spcPts val="1500"/>
              </a:lnSpc>
              <a:defRPr sz="1000" b="1">
                <a:latin typeface="Open Sans Light Bold"/>
                <a:ea typeface="Open Sans Light Bold"/>
                <a:cs typeface="Open Sans Light Bold"/>
                <a:sym typeface="Open Sans Light Bold"/>
              </a:defRPr>
            </a:pPr>
            <a:r>
              <a:rPr dirty="0" err="1"/>
              <a:t>Меню</a:t>
            </a:r>
            <a:endParaRPr dirty="0"/>
          </a:p>
          <a:p>
            <a:pPr algn="ctr">
              <a:lnSpc>
                <a:spcPts val="1500"/>
              </a:lnSpc>
              <a:defRPr sz="1000">
                <a:latin typeface="Open Sans Light"/>
                <a:ea typeface="Open Sans Light"/>
                <a:cs typeface="Open Sans Light"/>
                <a:sym typeface="Open Sans Light"/>
              </a:defRPr>
            </a:pPr>
            <a:r>
              <a:rPr dirty="0" err="1"/>
              <a:t>Арабский</a:t>
            </a:r>
            <a:r>
              <a:rPr dirty="0"/>
              <a:t> </a:t>
            </a:r>
            <a:r>
              <a:rPr dirty="0" err="1"/>
              <a:t>или</a:t>
            </a:r>
            <a:r>
              <a:rPr dirty="0"/>
              <a:t> </a:t>
            </a:r>
            <a:r>
              <a:rPr dirty="0" err="1"/>
              <a:t>Американский</a:t>
            </a:r>
            <a:r>
              <a:rPr dirty="0"/>
              <a:t> </a:t>
            </a:r>
            <a:r>
              <a:rPr dirty="0" err="1"/>
              <a:t>завтрак</a:t>
            </a:r>
            <a:endParaRPr dirty="0"/>
          </a:p>
          <a:p>
            <a:pPr algn="ctr">
              <a:lnSpc>
                <a:spcPts val="1500"/>
              </a:lnSpc>
              <a:defRPr sz="1000" b="1">
                <a:latin typeface="Open Sans Light Bold"/>
                <a:ea typeface="Open Sans Light Bold"/>
                <a:cs typeface="Open Sans Light Bold"/>
                <a:sym typeface="Open Sans Light Bold"/>
              </a:defRPr>
            </a:pPr>
            <a:r>
              <a:rPr dirty="0" err="1" smtClean="0"/>
              <a:t>Обед</a:t>
            </a:r>
            <a:r>
              <a:rPr b="0" dirty="0"/>
              <a:t>: </a:t>
            </a:r>
            <a:r>
              <a:rPr lang="en-US" b="0" dirty="0" smtClean="0"/>
              <a:t>13:00</a:t>
            </a:r>
            <a:r>
              <a:rPr b="0" dirty="0" smtClean="0"/>
              <a:t>-15:</a:t>
            </a:r>
            <a:r>
              <a:rPr lang="en-US" dirty="0" smtClean="0"/>
              <a:t>00</a:t>
            </a:r>
            <a:endParaRPr b="0" dirty="0"/>
          </a:p>
          <a:p>
            <a:pPr algn="ctr">
              <a:lnSpc>
                <a:spcPts val="1500"/>
              </a:lnSpc>
              <a:defRPr sz="1000" b="1">
                <a:latin typeface="Open Sans Light"/>
                <a:ea typeface="Open Sans Light"/>
                <a:cs typeface="Open Sans Light"/>
                <a:sym typeface="Open Sans Light"/>
              </a:defRPr>
            </a:pPr>
            <a:r>
              <a:rPr dirty="0" err="1"/>
              <a:t>Меню</a:t>
            </a:r>
            <a:endParaRPr dirty="0"/>
          </a:p>
          <a:p>
            <a:pPr algn="ctr">
              <a:lnSpc>
                <a:spcPts val="1500"/>
              </a:lnSpc>
              <a:defRPr sz="1000">
                <a:latin typeface="Open Sans Light"/>
                <a:ea typeface="Open Sans Light"/>
                <a:cs typeface="Open Sans Light"/>
                <a:sym typeface="Open Sans Light"/>
              </a:defRPr>
            </a:pPr>
            <a:r>
              <a:rPr dirty="0" err="1"/>
              <a:t>Ежедневное</a:t>
            </a:r>
            <a:r>
              <a:rPr dirty="0"/>
              <a:t> </a:t>
            </a:r>
            <a:r>
              <a:rPr dirty="0" err="1"/>
              <a:t>меню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 smtClean="0"/>
              <a:t>выбор</a:t>
            </a:r>
            <a:endParaRPr lang="en-US" dirty="0" smtClean="0"/>
          </a:p>
          <a:p>
            <a:pPr algn="ctr">
              <a:lnSpc>
                <a:spcPts val="1500"/>
              </a:lnSpc>
              <a:defRPr sz="1000">
                <a:latin typeface="Open Sans Light"/>
                <a:ea typeface="Open Sans Light"/>
                <a:cs typeface="Open Sans Light"/>
                <a:sym typeface="Open Sans Light"/>
              </a:defRPr>
            </a:pPr>
            <a:endParaRPr dirty="0"/>
          </a:p>
          <a:p>
            <a:pPr algn="ctr">
              <a:lnSpc>
                <a:spcPts val="1500"/>
              </a:lnSpc>
              <a:defRPr sz="1000">
                <a:latin typeface="Open Sans Light"/>
                <a:ea typeface="Open Sans Light"/>
                <a:cs typeface="Open Sans Light"/>
                <a:sym typeface="Open Sans Light"/>
              </a:defRPr>
            </a:pPr>
            <a:r>
              <a:rPr b="1" dirty="0" err="1" smtClean="0"/>
              <a:t>Ужин</a:t>
            </a:r>
            <a:r>
              <a:rPr dirty="0"/>
              <a:t>: </a:t>
            </a:r>
            <a:r>
              <a:rPr dirty="0" smtClean="0"/>
              <a:t>18:</a:t>
            </a:r>
            <a:r>
              <a:rPr lang="en-US" dirty="0"/>
              <a:t>3</a:t>
            </a:r>
            <a:r>
              <a:rPr lang="en-US" dirty="0" smtClean="0"/>
              <a:t>0</a:t>
            </a:r>
            <a:r>
              <a:rPr dirty="0" smtClean="0"/>
              <a:t>– </a:t>
            </a:r>
            <a:r>
              <a:rPr dirty="0"/>
              <a:t>21:30</a:t>
            </a:r>
          </a:p>
          <a:p>
            <a:pPr algn="ctr">
              <a:lnSpc>
                <a:spcPts val="1500"/>
              </a:lnSpc>
              <a:defRPr sz="1000" b="1">
                <a:latin typeface="Open Sans Light Bold"/>
                <a:ea typeface="Open Sans Light Bold"/>
                <a:cs typeface="Open Sans Light Bold"/>
                <a:sym typeface="Open Sans Light Bold"/>
              </a:defRPr>
            </a:pPr>
            <a:r>
              <a:rPr dirty="0" err="1"/>
              <a:t>Меню</a:t>
            </a:r>
            <a:endParaRPr dirty="0"/>
          </a:p>
          <a:p>
            <a:pPr algn="ctr">
              <a:lnSpc>
                <a:spcPts val="1500"/>
              </a:lnSpc>
              <a:defRPr sz="1000">
                <a:latin typeface="Open Sans Light"/>
                <a:ea typeface="Open Sans Light"/>
                <a:cs typeface="Open Sans Light"/>
                <a:sym typeface="Open Sans Light"/>
              </a:defRPr>
            </a:pPr>
            <a:r>
              <a:rPr dirty="0" err="1"/>
              <a:t>Ежедневное</a:t>
            </a:r>
            <a:r>
              <a:rPr dirty="0"/>
              <a:t> </a:t>
            </a:r>
            <a:r>
              <a:rPr dirty="0" err="1"/>
              <a:t>меню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 smtClean="0"/>
              <a:t>выбор</a:t>
            </a:r>
            <a:endParaRPr lang="en-US" dirty="0" smtClean="0"/>
          </a:p>
          <a:p>
            <a:pPr algn="ctr">
              <a:lnSpc>
                <a:spcPts val="1500"/>
              </a:lnSpc>
              <a:defRPr sz="1000">
                <a:latin typeface="Open Sans Light"/>
                <a:ea typeface="Open Sans Light"/>
                <a:cs typeface="Open Sans Light"/>
                <a:sym typeface="Open Sans Light"/>
              </a:defRPr>
            </a:pPr>
            <a:r>
              <a:rPr lang="ru-RU" b="1" dirty="0" smtClean="0"/>
              <a:t>Ресторан Аля-карте </a:t>
            </a:r>
            <a:r>
              <a:rPr lang="en-US" b="1" dirty="0" smtClean="0"/>
              <a:t>“Il </a:t>
            </a:r>
            <a:r>
              <a:rPr lang="en-US" b="1" dirty="0" err="1" smtClean="0"/>
              <a:t>Rustico</a:t>
            </a:r>
            <a:r>
              <a:rPr lang="en-US" b="1" dirty="0" smtClean="0"/>
              <a:t>” </a:t>
            </a:r>
            <a:r>
              <a:rPr lang="ru-RU" b="1" dirty="0" smtClean="0"/>
              <a:t>(за доп.плату)</a:t>
            </a:r>
          </a:p>
          <a:p>
            <a:pPr algn="ctr">
              <a:lnSpc>
                <a:spcPts val="1500"/>
              </a:lnSpc>
              <a:defRPr sz="1000">
                <a:latin typeface="Open Sans Light"/>
                <a:ea typeface="Open Sans Light"/>
                <a:cs typeface="Open Sans Light"/>
                <a:sym typeface="Open Sans Light"/>
              </a:defRPr>
            </a:pPr>
            <a:r>
              <a:rPr lang="ru-RU" dirty="0" smtClean="0"/>
              <a:t>Часы работы 13</a:t>
            </a:r>
            <a:r>
              <a:rPr lang="en-US" dirty="0" smtClean="0"/>
              <a:t>:00</a:t>
            </a:r>
            <a:r>
              <a:rPr lang="ru-RU" dirty="0" smtClean="0"/>
              <a:t> до 22</a:t>
            </a:r>
            <a:r>
              <a:rPr lang="en-US" dirty="0" smtClean="0"/>
              <a:t>:00</a:t>
            </a:r>
            <a:endParaRPr dirty="0"/>
          </a:p>
          <a:p>
            <a:pPr algn="ctr">
              <a:lnSpc>
                <a:spcPts val="1500"/>
              </a:lnSpc>
              <a:defRPr sz="1400">
                <a:latin typeface="Open Sans Light"/>
                <a:ea typeface="Open Sans Light"/>
                <a:cs typeface="Open Sans Light"/>
                <a:sym typeface="Open Sans Light"/>
              </a:defRPr>
            </a:pPr>
            <a:r>
              <a:rPr dirty="0" err="1"/>
              <a:t>Напитки</a:t>
            </a:r>
            <a:endParaRPr dirty="0"/>
          </a:p>
          <a:p>
            <a:pPr algn="ctr">
              <a:lnSpc>
                <a:spcPts val="1500"/>
              </a:lnSpc>
              <a:defRPr sz="1000">
                <a:latin typeface="Open Sans Light"/>
                <a:ea typeface="Open Sans Light"/>
                <a:cs typeface="Open Sans Light"/>
                <a:sym typeface="Open Sans Light"/>
              </a:defRPr>
            </a:pPr>
            <a:r>
              <a:rPr dirty="0" err="1"/>
              <a:t>Алкогольные</a:t>
            </a:r>
            <a:r>
              <a:rPr dirty="0"/>
              <a:t> </a:t>
            </a:r>
            <a:r>
              <a:rPr dirty="0" err="1"/>
              <a:t>напитки</a:t>
            </a:r>
            <a:r>
              <a:rPr dirty="0"/>
              <a:t> </a:t>
            </a:r>
            <a:r>
              <a:rPr dirty="0" err="1"/>
              <a:t>подаются</a:t>
            </a:r>
            <a:r>
              <a:rPr dirty="0"/>
              <a:t> с 11:00. </a:t>
            </a:r>
          </a:p>
          <a:p>
            <a:pPr algn="ctr">
              <a:lnSpc>
                <a:spcPts val="1500"/>
              </a:lnSpc>
              <a:defRPr sz="1000">
                <a:latin typeface="Open Sans Light"/>
                <a:ea typeface="Open Sans Light"/>
                <a:cs typeface="Open Sans Light"/>
                <a:sym typeface="Open Sans Light"/>
              </a:defRPr>
            </a:pPr>
            <a:r>
              <a:rPr dirty="0" err="1"/>
              <a:t>Напитки</a:t>
            </a:r>
            <a:r>
              <a:rPr dirty="0"/>
              <a:t> </a:t>
            </a:r>
            <a:r>
              <a:rPr dirty="0" err="1"/>
              <a:t>по</a:t>
            </a:r>
            <a:r>
              <a:rPr dirty="0"/>
              <a:t> </a:t>
            </a:r>
            <a:r>
              <a:rPr dirty="0" err="1"/>
              <a:t>системе</a:t>
            </a:r>
            <a:r>
              <a:rPr dirty="0"/>
              <a:t> «</a:t>
            </a:r>
            <a:r>
              <a:rPr dirty="0" err="1"/>
              <a:t>Все</a:t>
            </a:r>
            <a:r>
              <a:rPr dirty="0"/>
              <a:t> </a:t>
            </a:r>
            <a:r>
              <a:rPr dirty="0" err="1"/>
              <a:t>включено</a:t>
            </a:r>
            <a:r>
              <a:rPr dirty="0"/>
              <a:t>» </a:t>
            </a:r>
            <a:r>
              <a:rPr dirty="0" err="1"/>
              <a:t>подаются</a:t>
            </a:r>
            <a:r>
              <a:rPr dirty="0"/>
              <a:t> в </a:t>
            </a:r>
            <a:r>
              <a:rPr dirty="0" err="1"/>
              <a:t>стеклянных</a:t>
            </a:r>
            <a:r>
              <a:rPr dirty="0"/>
              <a:t> </a:t>
            </a:r>
            <a:r>
              <a:rPr dirty="0" err="1"/>
              <a:t>стаканах</a:t>
            </a:r>
            <a:r>
              <a:rPr dirty="0"/>
              <a:t>. </a:t>
            </a:r>
          </a:p>
          <a:p>
            <a:pPr algn="ctr">
              <a:lnSpc>
                <a:spcPts val="1500"/>
              </a:lnSpc>
              <a:defRPr sz="1000">
                <a:latin typeface="Open Sans Light"/>
                <a:ea typeface="Open Sans Light"/>
                <a:cs typeface="Open Sans Light"/>
                <a:sym typeface="Open Sans Light"/>
              </a:defRPr>
            </a:pPr>
            <a:r>
              <a:rPr dirty="0" err="1"/>
              <a:t>Безалкогольные</a:t>
            </a:r>
            <a:r>
              <a:rPr dirty="0"/>
              <a:t> </a:t>
            </a:r>
            <a:r>
              <a:rPr dirty="0" err="1"/>
              <a:t>напитки</a:t>
            </a:r>
            <a:r>
              <a:rPr dirty="0"/>
              <a:t> и </a:t>
            </a:r>
            <a:r>
              <a:rPr dirty="0" err="1"/>
              <a:t>соки</a:t>
            </a:r>
            <a:r>
              <a:rPr dirty="0"/>
              <a:t>, </a:t>
            </a:r>
            <a:r>
              <a:rPr dirty="0" err="1"/>
              <a:t>пиво</a:t>
            </a:r>
            <a:r>
              <a:rPr dirty="0"/>
              <a:t> </a:t>
            </a:r>
            <a:r>
              <a:rPr dirty="0" err="1"/>
              <a:t>местного</a:t>
            </a:r>
            <a:r>
              <a:rPr dirty="0"/>
              <a:t> </a:t>
            </a:r>
            <a:r>
              <a:rPr dirty="0" err="1"/>
              <a:t>разлива</a:t>
            </a:r>
            <a:r>
              <a:rPr dirty="0"/>
              <a:t>, </a:t>
            </a:r>
            <a:r>
              <a:rPr dirty="0" err="1"/>
              <a:t>спиртные</a:t>
            </a:r>
            <a:r>
              <a:rPr dirty="0"/>
              <a:t> </a:t>
            </a:r>
            <a:r>
              <a:rPr dirty="0" err="1"/>
              <a:t>напитки</a:t>
            </a:r>
            <a:r>
              <a:rPr dirty="0"/>
              <a:t>, </a:t>
            </a:r>
            <a:r>
              <a:rPr dirty="0" err="1"/>
              <a:t>коктейли</a:t>
            </a:r>
            <a:r>
              <a:rPr dirty="0"/>
              <a:t>, </a:t>
            </a:r>
            <a:r>
              <a:rPr dirty="0" err="1"/>
              <a:t>кофе</a:t>
            </a:r>
            <a:r>
              <a:rPr dirty="0"/>
              <a:t> и </a:t>
            </a:r>
            <a:r>
              <a:rPr dirty="0" err="1"/>
              <a:t>чай</a:t>
            </a:r>
            <a:r>
              <a:rPr dirty="0"/>
              <a:t> </a:t>
            </a:r>
            <a:r>
              <a:rPr dirty="0" err="1"/>
              <a:t>подается</a:t>
            </a:r>
            <a:r>
              <a:rPr dirty="0"/>
              <a:t> </a:t>
            </a:r>
            <a:r>
              <a:rPr dirty="0" err="1"/>
              <a:t>до</a:t>
            </a:r>
            <a:r>
              <a:rPr dirty="0"/>
              <a:t> 00:00 </a:t>
            </a:r>
            <a:r>
              <a:rPr dirty="0" err="1"/>
              <a:t>ночи</a:t>
            </a:r>
            <a:r>
              <a:rPr dirty="0"/>
              <a:t>.</a:t>
            </a:r>
          </a:p>
          <a:p>
            <a:pPr algn="ctr">
              <a:lnSpc>
                <a:spcPts val="1500"/>
              </a:lnSpc>
              <a:defRPr sz="1000">
                <a:latin typeface="Open Sans Light"/>
                <a:ea typeface="Open Sans Light"/>
                <a:cs typeface="Open Sans Light"/>
                <a:sym typeface="Open Sans Light"/>
              </a:defRPr>
            </a:pPr>
            <a:r>
              <a:rPr dirty="0"/>
              <a:t>(</a:t>
            </a:r>
            <a:r>
              <a:rPr dirty="0" err="1"/>
              <a:t>Вино</a:t>
            </a:r>
            <a:r>
              <a:rPr dirty="0"/>
              <a:t> </a:t>
            </a:r>
            <a:r>
              <a:rPr dirty="0" err="1"/>
              <a:t>подается</a:t>
            </a:r>
            <a:r>
              <a:rPr dirty="0"/>
              <a:t> </a:t>
            </a:r>
            <a:r>
              <a:rPr dirty="0" err="1"/>
              <a:t>только</a:t>
            </a:r>
            <a:r>
              <a:rPr dirty="0"/>
              <a:t> в </a:t>
            </a:r>
            <a:r>
              <a:rPr dirty="0" err="1"/>
              <a:t>ресторане</a:t>
            </a:r>
            <a:r>
              <a:rPr dirty="0"/>
              <a:t> </a:t>
            </a:r>
            <a:r>
              <a:rPr dirty="0" err="1"/>
              <a:t>во</a:t>
            </a:r>
            <a:r>
              <a:rPr dirty="0"/>
              <a:t> </a:t>
            </a:r>
            <a:r>
              <a:rPr dirty="0" err="1"/>
              <a:t>время</a:t>
            </a:r>
            <a:r>
              <a:rPr dirty="0"/>
              <a:t> </a:t>
            </a:r>
            <a:r>
              <a:rPr dirty="0" err="1"/>
              <a:t>ужина</a:t>
            </a:r>
            <a:r>
              <a:rPr dirty="0"/>
              <a:t> и </a:t>
            </a:r>
            <a:r>
              <a:rPr dirty="0" err="1"/>
              <a:t>недоступно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баре</a:t>
            </a:r>
            <a:r>
              <a:rPr dirty="0"/>
              <a:t>). </a:t>
            </a:r>
            <a:r>
              <a:rPr dirty="0" err="1"/>
              <a:t>Все</a:t>
            </a:r>
            <a:r>
              <a:rPr dirty="0"/>
              <a:t> </a:t>
            </a:r>
            <a:r>
              <a:rPr dirty="0" err="1"/>
              <a:t>напитки</a:t>
            </a:r>
            <a:r>
              <a:rPr dirty="0"/>
              <a:t> </a:t>
            </a:r>
            <a:r>
              <a:rPr dirty="0" err="1"/>
              <a:t>после</a:t>
            </a:r>
            <a:r>
              <a:rPr dirty="0"/>
              <a:t> </a:t>
            </a:r>
            <a:r>
              <a:rPr dirty="0" err="1"/>
              <a:t>полуночи</a:t>
            </a:r>
            <a:r>
              <a:rPr dirty="0"/>
              <a:t> </a:t>
            </a:r>
            <a:r>
              <a:rPr dirty="0" err="1"/>
              <a:t>за</a:t>
            </a:r>
            <a:r>
              <a:rPr dirty="0"/>
              <a:t> ДОПОЛНИТЕЛЬНУЮ ПЛАТУ. </a:t>
            </a:r>
          </a:p>
        </p:txBody>
      </p:sp>
      <p:sp>
        <p:nvSpPr>
          <p:cNvPr id="125" name="TextBox 30"/>
          <p:cNvSpPr txBox="1"/>
          <p:nvPr/>
        </p:nvSpPr>
        <p:spPr>
          <a:xfrm>
            <a:off x="177130" y="1544686"/>
            <a:ext cx="4248207" cy="9618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ts val="1500"/>
              </a:lnSpc>
              <a:defRPr sz="1000">
                <a:latin typeface="Open Sans Light Bold"/>
                <a:ea typeface="Open Sans Light Bold"/>
                <a:cs typeface="Open Sans Light Bold"/>
                <a:sym typeface="Open Sans Light Bold"/>
              </a:defRPr>
            </a:pPr>
            <a:r>
              <a:rPr dirty="0" err="1"/>
              <a:t>Ресторан</a:t>
            </a:r>
            <a:r>
              <a:rPr dirty="0"/>
              <a:t> </a:t>
            </a:r>
            <a:r>
              <a:rPr i="1" dirty="0"/>
              <a:t>Mahfouz</a:t>
            </a:r>
            <a:r>
              <a:rPr dirty="0"/>
              <a:t> </a:t>
            </a:r>
            <a:r>
              <a:rPr lang="en-US" i="1" dirty="0" smtClean="0"/>
              <a:t>&amp; El </a:t>
            </a:r>
            <a:r>
              <a:rPr lang="en-US" i="1" dirty="0" err="1" smtClean="0"/>
              <a:t>Mattam</a:t>
            </a:r>
            <a:endParaRPr i="1" dirty="0"/>
          </a:p>
          <a:p>
            <a:pPr algn="ctr">
              <a:lnSpc>
                <a:spcPts val="1500"/>
              </a:lnSpc>
              <a:defRPr sz="1000" b="1">
                <a:latin typeface="Arimo"/>
                <a:ea typeface="Arimo"/>
                <a:cs typeface="Arimo"/>
                <a:sym typeface="Arimo"/>
              </a:defRPr>
            </a:pPr>
            <a:r>
              <a:rPr dirty="0" err="1"/>
              <a:t>Завтрак</a:t>
            </a:r>
            <a:r>
              <a:rPr b="0" dirty="0"/>
              <a:t>: </a:t>
            </a:r>
            <a:r>
              <a:rPr b="0" dirty="0" smtClean="0"/>
              <a:t>0</a:t>
            </a:r>
            <a:r>
              <a:rPr lang="en-US" b="0" dirty="0" smtClean="0"/>
              <a:t>7</a:t>
            </a:r>
            <a:r>
              <a:rPr b="0" dirty="0" smtClean="0"/>
              <a:t>:</a:t>
            </a:r>
            <a:r>
              <a:rPr lang="en-US" b="0" dirty="0" smtClean="0"/>
              <a:t>0</a:t>
            </a:r>
            <a:r>
              <a:rPr b="0" dirty="0" smtClean="0"/>
              <a:t>0 </a:t>
            </a:r>
            <a:r>
              <a:rPr b="0" dirty="0"/>
              <a:t>–</a:t>
            </a:r>
            <a:r>
              <a:rPr b="0" dirty="0">
                <a:latin typeface="Open Sans Light"/>
                <a:ea typeface="Open Sans Light"/>
                <a:cs typeface="Open Sans Light"/>
                <a:sym typeface="Open Sans Light"/>
              </a:rPr>
              <a:t> 10:30   ,</a:t>
            </a:r>
          </a:p>
          <a:p>
            <a:pPr algn="ctr">
              <a:lnSpc>
                <a:spcPts val="1500"/>
              </a:lnSpc>
              <a:defRPr sz="1000">
                <a:latin typeface="Open Sans Light"/>
                <a:ea typeface="Open Sans Light"/>
                <a:cs typeface="Open Sans Light"/>
                <a:sym typeface="Open Sans Light"/>
              </a:defRPr>
            </a:pPr>
            <a:endParaRPr b="0" dirty="0"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algn="ctr">
              <a:lnSpc>
                <a:spcPts val="1500"/>
              </a:lnSpc>
              <a:defRPr sz="1000">
                <a:latin typeface="Open Sans Light Bold"/>
                <a:ea typeface="Open Sans Light Bold"/>
                <a:cs typeface="Open Sans Light Bold"/>
                <a:sym typeface="Open Sans Light Bold"/>
              </a:defRPr>
            </a:pPr>
            <a:r>
              <a:rPr dirty="0" err="1"/>
              <a:t>Меню</a:t>
            </a:r>
            <a:r>
              <a:rPr dirty="0"/>
              <a:t> </a:t>
            </a:r>
          </a:p>
          <a:p>
            <a:pPr algn="ctr">
              <a:lnSpc>
                <a:spcPts val="1500"/>
              </a:lnSpc>
              <a:defRPr sz="1000">
                <a:latin typeface="Open Sans Light"/>
                <a:ea typeface="Open Sans Light"/>
                <a:cs typeface="Open Sans Light"/>
                <a:sym typeface="Open Sans Light"/>
              </a:defRPr>
            </a:pPr>
            <a:r>
              <a:rPr dirty="0" err="1"/>
              <a:t>Арабский</a:t>
            </a:r>
            <a:r>
              <a:rPr dirty="0"/>
              <a:t> </a:t>
            </a:r>
            <a:r>
              <a:rPr dirty="0" err="1"/>
              <a:t>или</a:t>
            </a:r>
            <a:r>
              <a:rPr dirty="0"/>
              <a:t> </a:t>
            </a:r>
            <a:r>
              <a:rPr dirty="0" err="1"/>
              <a:t>Американский</a:t>
            </a:r>
            <a:r>
              <a:rPr dirty="0"/>
              <a:t> </a:t>
            </a:r>
            <a:r>
              <a:rPr dirty="0" err="1"/>
              <a:t>завтрак</a:t>
            </a:r>
            <a:endParaRPr dirty="0"/>
          </a:p>
        </p:txBody>
      </p:sp>
      <p:sp>
        <p:nvSpPr>
          <p:cNvPr id="126" name="TextBox 31"/>
          <p:cNvSpPr txBox="1"/>
          <p:nvPr/>
        </p:nvSpPr>
        <p:spPr>
          <a:xfrm>
            <a:off x="5518221" y="4043596"/>
            <a:ext cx="3075887" cy="11932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ts val="1900"/>
              </a:lnSpc>
              <a:defRPr sz="1200">
                <a:latin typeface="Open Sans Light"/>
                <a:ea typeface="Open Sans Light"/>
                <a:cs typeface="Open Sans Light"/>
                <a:sym typeface="Open Sans Light"/>
              </a:defRPr>
            </a:pPr>
            <a:r>
              <a:rPr dirty="0" err="1"/>
              <a:t>Воспользоваться</a:t>
            </a:r>
            <a:r>
              <a:rPr dirty="0"/>
              <a:t> </a:t>
            </a:r>
            <a:r>
              <a:rPr dirty="0" err="1"/>
              <a:t>услугой</a:t>
            </a:r>
            <a:r>
              <a:rPr dirty="0"/>
              <a:t> </a:t>
            </a:r>
            <a:r>
              <a:rPr dirty="0" err="1"/>
              <a:t>можно</a:t>
            </a:r>
            <a:r>
              <a:rPr dirty="0"/>
              <a:t> </a:t>
            </a:r>
            <a:r>
              <a:rPr dirty="0" err="1"/>
              <a:t>за</a:t>
            </a:r>
            <a:r>
              <a:rPr dirty="0"/>
              <a:t> </a:t>
            </a:r>
            <a:r>
              <a:rPr dirty="0" err="1"/>
              <a:t>дополнительную</a:t>
            </a:r>
            <a:r>
              <a:rPr dirty="0"/>
              <a:t> </a:t>
            </a:r>
            <a:r>
              <a:rPr dirty="0" err="1"/>
              <a:t>плату</a:t>
            </a:r>
            <a:endParaRPr dirty="0"/>
          </a:p>
          <a:p>
            <a:pPr algn="ctr">
              <a:lnSpc>
                <a:spcPts val="1900"/>
              </a:lnSpc>
              <a:defRPr sz="1200">
                <a:latin typeface="Open Sans Light"/>
                <a:ea typeface="Open Sans Light"/>
                <a:cs typeface="Open Sans Light"/>
                <a:sym typeface="Open Sans Light"/>
              </a:defRPr>
            </a:pPr>
            <a:r>
              <a:rPr dirty="0"/>
              <a:t> </a:t>
            </a:r>
            <a:r>
              <a:rPr dirty="0" err="1"/>
              <a:t>Работает</a:t>
            </a:r>
            <a:r>
              <a:rPr dirty="0"/>
              <a:t> 24/7</a:t>
            </a:r>
          </a:p>
          <a:p>
            <a:pPr algn="ctr">
              <a:lnSpc>
                <a:spcPts val="1900"/>
              </a:lnSpc>
              <a:defRPr sz="1200">
                <a:latin typeface="Open Sans Light"/>
                <a:ea typeface="Open Sans Light"/>
                <a:cs typeface="Open Sans Light"/>
                <a:sym typeface="Open Sans Light"/>
              </a:defRPr>
            </a:pPr>
            <a:r>
              <a:rPr dirty="0" err="1"/>
              <a:t>Для</a:t>
            </a:r>
            <a:r>
              <a:rPr dirty="0"/>
              <a:t> </a:t>
            </a:r>
            <a:r>
              <a:rPr dirty="0" err="1"/>
              <a:t>заказа</a:t>
            </a:r>
            <a:r>
              <a:rPr dirty="0"/>
              <a:t> </a:t>
            </a:r>
            <a:r>
              <a:rPr dirty="0" err="1"/>
              <a:t>наберите</a:t>
            </a:r>
            <a:r>
              <a:rPr dirty="0"/>
              <a:t> 3805 (</a:t>
            </a:r>
            <a:r>
              <a:rPr dirty="0" err="1"/>
              <a:t>время</a:t>
            </a:r>
            <a:r>
              <a:rPr dirty="0"/>
              <a:t> </a:t>
            </a:r>
            <a:r>
              <a:rPr dirty="0" err="1"/>
              <a:t>ожидания</a:t>
            </a:r>
            <a:r>
              <a:rPr dirty="0"/>
              <a:t> 45 </a:t>
            </a:r>
            <a:r>
              <a:rPr dirty="0" err="1"/>
              <a:t>мин</a:t>
            </a:r>
            <a:r>
              <a:rPr dirty="0"/>
              <a:t>.)</a:t>
            </a:r>
          </a:p>
        </p:txBody>
      </p:sp>
      <p:sp>
        <p:nvSpPr>
          <p:cNvPr id="127" name="TextBox 32"/>
          <p:cNvSpPr txBox="1"/>
          <p:nvPr/>
        </p:nvSpPr>
        <p:spPr>
          <a:xfrm>
            <a:off x="15234804" y="8479431"/>
            <a:ext cx="1778714" cy="4024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ctr">
              <a:lnSpc>
                <a:spcPts val="3300"/>
              </a:lnSpc>
              <a:defRPr sz="2300">
                <a:solidFill>
                  <a:srgbClr val="174EA2"/>
                </a:solidFill>
                <a:latin typeface="Amsterdam One"/>
                <a:ea typeface="Amsterdam One"/>
                <a:cs typeface="Amsterdam One"/>
                <a:sym typeface="Amsterdam One"/>
              </a:defRPr>
            </a:lvl1pPr>
          </a:lstStyle>
          <a:p>
            <a:r>
              <a:t>Ramy Latif</a:t>
            </a:r>
          </a:p>
        </p:txBody>
      </p:sp>
      <p:sp>
        <p:nvSpPr>
          <p:cNvPr id="128" name="TextBox 33"/>
          <p:cNvSpPr txBox="1"/>
          <p:nvPr/>
        </p:nvSpPr>
        <p:spPr>
          <a:xfrm>
            <a:off x="123931" y="3395969"/>
            <a:ext cx="4227354" cy="20970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ts val="1500"/>
              </a:lnSpc>
              <a:defRPr sz="1000">
                <a:latin typeface="Open Sans Light Bold"/>
                <a:ea typeface="Open Sans Light Bold"/>
                <a:cs typeface="Open Sans Light Bold"/>
                <a:sym typeface="Open Sans Light Bold"/>
              </a:defRPr>
            </a:pPr>
            <a:r>
              <a:rPr dirty="0" err="1"/>
              <a:t>Ресторан</a:t>
            </a:r>
            <a:r>
              <a:rPr dirty="0"/>
              <a:t> </a:t>
            </a:r>
            <a:r>
              <a:rPr i="1" dirty="0"/>
              <a:t>Mahfouz</a:t>
            </a:r>
            <a:r>
              <a:rPr dirty="0"/>
              <a:t> </a:t>
            </a:r>
            <a:r>
              <a:rPr lang="en-US" i="1" dirty="0" smtClean="0"/>
              <a:t>&amp; El </a:t>
            </a:r>
            <a:r>
              <a:rPr lang="en-US" i="1" dirty="0" err="1" smtClean="0"/>
              <a:t>Mattam</a:t>
            </a:r>
            <a:endParaRPr i="1" dirty="0"/>
          </a:p>
          <a:p>
            <a:pPr algn="ctr">
              <a:lnSpc>
                <a:spcPts val="1500"/>
              </a:lnSpc>
              <a:defRPr sz="1000" b="1">
                <a:latin typeface="Arimo"/>
                <a:ea typeface="Arimo"/>
                <a:cs typeface="Arimo"/>
                <a:sym typeface="Arimo"/>
              </a:defRPr>
            </a:pPr>
            <a:r>
              <a:rPr dirty="0" err="1"/>
              <a:t>Завтрак</a:t>
            </a:r>
            <a:r>
              <a:rPr b="0" dirty="0"/>
              <a:t>: </a:t>
            </a:r>
            <a:r>
              <a:rPr b="0" dirty="0" smtClean="0"/>
              <a:t>0</a:t>
            </a:r>
            <a:r>
              <a:rPr lang="en-US" b="0" dirty="0" smtClean="0"/>
              <a:t>7</a:t>
            </a:r>
            <a:r>
              <a:rPr b="0" dirty="0" smtClean="0"/>
              <a:t>:</a:t>
            </a:r>
            <a:r>
              <a:rPr lang="en-US" b="0" dirty="0" smtClean="0"/>
              <a:t>0</a:t>
            </a:r>
            <a:r>
              <a:rPr b="0" dirty="0" smtClean="0"/>
              <a:t>0 </a:t>
            </a:r>
            <a:r>
              <a:rPr b="0" dirty="0"/>
              <a:t>–</a:t>
            </a:r>
            <a:r>
              <a:rPr b="0" dirty="0">
                <a:latin typeface="Open Sans Light"/>
                <a:ea typeface="Open Sans Light"/>
                <a:cs typeface="Open Sans Light"/>
                <a:sym typeface="Open Sans Light"/>
              </a:rPr>
              <a:t> 10:30  </a:t>
            </a:r>
          </a:p>
          <a:p>
            <a:pPr algn="ctr">
              <a:lnSpc>
                <a:spcPts val="1500"/>
              </a:lnSpc>
              <a:defRPr sz="1000">
                <a:latin typeface="Open Sans Light"/>
                <a:ea typeface="Open Sans Light"/>
                <a:cs typeface="Open Sans Light"/>
                <a:sym typeface="Open Sans Light"/>
              </a:defRPr>
            </a:pPr>
            <a:endParaRPr b="0" dirty="0"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algn="ctr">
              <a:lnSpc>
                <a:spcPts val="1500"/>
              </a:lnSpc>
              <a:defRPr sz="1000" b="1">
                <a:latin typeface="Open Sans Light Bold"/>
                <a:ea typeface="Open Sans Light Bold"/>
                <a:cs typeface="Open Sans Light Bold"/>
                <a:sym typeface="Open Sans Light Bold"/>
              </a:defRPr>
            </a:pPr>
            <a:r>
              <a:rPr dirty="0" err="1"/>
              <a:t>Меню</a:t>
            </a:r>
            <a:endParaRPr dirty="0"/>
          </a:p>
          <a:p>
            <a:pPr algn="ctr">
              <a:lnSpc>
                <a:spcPts val="1500"/>
              </a:lnSpc>
              <a:defRPr sz="1000">
                <a:latin typeface="Open Sans Light"/>
                <a:ea typeface="Open Sans Light"/>
                <a:cs typeface="Open Sans Light"/>
                <a:sym typeface="Open Sans Light"/>
              </a:defRPr>
            </a:pPr>
            <a:r>
              <a:rPr dirty="0" err="1"/>
              <a:t>Арабский</a:t>
            </a:r>
            <a:r>
              <a:rPr dirty="0"/>
              <a:t> </a:t>
            </a:r>
            <a:r>
              <a:rPr dirty="0" err="1"/>
              <a:t>или</a:t>
            </a:r>
            <a:r>
              <a:rPr dirty="0"/>
              <a:t> </a:t>
            </a:r>
            <a:r>
              <a:rPr dirty="0" err="1"/>
              <a:t>Американский</a:t>
            </a:r>
            <a:r>
              <a:rPr dirty="0"/>
              <a:t> </a:t>
            </a:r>
            <a:r>
              <a:rPr dirty="0" err="1"/>
              <a:t>завтрак</a:t>
            </a:r>
            <a:endParaRPr dirty="0"/>
          </a:p>
          <a:p>
            <a:pPr algn="ctr">
              <a:lnSpc>
                <a:spcPts val="1500"/>
              </a:lnSpc>
              <a:defRPr sz="1000">
                <a:latin typeface="Open Sans Light"/>
                <a:ea typeface="Open Sans Light"/>
                <a:cs typeface="Open Sans Light"/>
                <a:sym typeface="Open Sans Light"/>
              </a:defRPr>
            </a:pPr>
            <a:endParaRPr dirty="0"/>
          </a:p>
          <a:p>
            <a:pPr algn="ctr">
              <a:lnSpc>
                <a:spcPts val="1500"/>
              </a:lnSpc>
              <a:defRPr sz="1000">
                <a:latin typeface="Open Sans Light"/>
                <a:ea typeface="Open Sans Light"/>
                <a:cs typeface="Open Sans Light"/>
                <a:sym typeface="Open Sans Light"/>
              </a:defRPr>
            </a:pPr>
            <a:r>
              <a:rPr b="1" dirty="0" err="1"/>
              <a:t>Ужин</a:t>
            </a:r>
            <a:r>
              <a:rPr dirty="0"/>
              <a:t>: </a:t>
            </a:r>
            <a:r>
              <a:rPr dirty="0" smtClean="0"/>
              <a:t>18:</a:t>
            </a:r>
            <a:r>
              <a:rPr lang="en-US" dirty="0" smtClean="0"/>
              <a:t>30</a:t>
            </a:r>
            <a:r>
              <a:rPr dirty="0" smtClean="0"/>
              <a:t> </a:t>
            </a:r>
            <a:r>
              <a:rPr dirty="0"/>
              <a:t>– 21:30</a:t>
            </a:r>
          </a:p>
          <a:p>
            <a:pPr algn="ctr">
              <a:lnSpc>
                <a:spcPts val="1500"/>
              </a:lnSpc>
              <a:defRPr sz="1000">
                <a:latin typeface="Open Sans Light"/>
                <a:ea typeface="Open Sans Light"/>
                <a:cs typeface="Open Sans Light"/>
                <a:sym typeface="Open Sans Light"/>
              </a:defRPr>
            </a:pPr>
            <a:endParaRPr dirty="0"/>
          </a:p>
          <a:p>
            <a:pPr algn="ctr">
              <a:lnSpc>
                <a:spcPts val="1500"/>
              </a:lnSpc>
              <a:defRPr sz="1000" b="1">
                <a:latin typeface="Open Sans Light Bold"/>
                <a:ea typeface="Open Sans Light Bold"/>
                <a:cs typeface="Open Sans Light Bold"/>
                <a:sym typeface="Open Sans Light Bold"/>
              </a:defRPr>
            </a:pPr>
            <a:r>
              <a:rPr dirty="0" err="1"/>
              <a:t>Меню</a:t>
            </a:r>
            <a:endParaRPr dirty="0"/>
          </a:p>
          <a:p>
            <a:pPr algn="ctr">
              <a:lnSpc>
                <a:spcPts val="1500"/>
              </a:lnSpc>
              <a:defRPr sz="1000">
                <a:latin typeface="Open Sans Light"/>
                <a:ea typeface="Open Sans Light"/>
                <a:cs typeface="Open Sans Light"/>
                <a:sym typeface="Open Sans Light"/>
              </a:defRPr>
            </a:pPr>
            <a:r>
              <a:rPr dirty="0" err="1"/>
              <a:t>Ежедневное</a:t>
            </a:r>
            <a:r>
              <a:rPr dirty="0"/>
              <a:t> </a:t>
            </a:r>
            <a:r>
              <a:rPr dirty="0" err="1"/>
              <a:t>меню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выбор</a:t>
            </a:r>
            <a:endParaRPr dirty="0"/>
          </a:p>
          <a:p>
            <a:pPr algn="ctr">
              <a:lnSpc>
                <a:spcPts val="1500"/>
              </a:lnSpc>
              <a:defRPr sz="1000">
                <a:latin typeface="Open Sans Light"/>
                <a:ea typeface="Open Sans Light"/>
                <a:cs typeface="Open Sans Light"/>
                <a:sym typeface="Open Sans Light"/>
              </a:defRPr>
            </a:pPr>
            <a:endParaRPr dirty="0"/>
          </a:p>
        </p:txBody>
      </p:sp>
      <p:sp>
        <p:nvSpPr>
          <p:cNvPr id="129" name="TextBox 35"/>
          <p:cNvSpPr txBox="1"/>
          <p:nvPr/>
        </p:nvSpPr>
        <p:spPr>
          <a:xfrm>
            <a:off x="295790" y="1081156"/>
            <a:ext cx="3899248" cy="380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ctr">
              <a:lnSpc>
                <a:spcPts val="3000"/>
              </a:lnSpc>
              <a:defRPr sz="2600">
                <a:solidFill>
                  <a:srgbClr val="174EA2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</a:lstStyle>
          <a:p>
            <a:r>
              <a:t>Завтрак</a:t>
            </a:r>
          </a:p>
        </p:txBody>
      </p:sp>
      <p:sp>
        <p:nvSpPr>
          <p:cNvPr id="130" name="TextBox 38"/>
          <p:cNvSpPr txBox="1"/>
          <p:nvPr/>
        </p:nvSpPr>
        <p:spPr>
          <a:xfrm>
            <a:off x="1004160" y="2599803"/>
            <a:ext cx="2594147" cy="720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ts val="3000"/>
              </a:lnSpc>
              <a:defRPr sz="2600">
                <a:solidFill>
                  <a:srgbClr val="174EA2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pPr>
            <a:r>
              <a:rPr dirty="0" err="1"/>
              <a:t>Полупансион</a:t>
            </a:r>
            <a:endParaRPr dirty="0"/>
          </a:p>
          <a:p>
            <a:pPr algn="ctr">
              <a:lnSpc>
                <a:spcPts val="3000"/>
              </a:lnSpc>
              <a:defRPr sz="1200">
                <a:solidFill>
                  <a:srgbClr val="174EA2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pPr>
            <a:r>
              <a:rPr dirty="0"/>
              <a:t>(</a:t>
            </a:r>
            <a:r>
              <a:rPr dirty="0" err="1"/>
              <a:t>завтраки</a:t>
            </a:r>
            <a:r>
              <a:rPr dirty="0"/>
              <a:t> и </a:t>
            </a:r>
            <a:r>
              <a:rPr dirty="0" err="1"/>
              <a:t>ужины</a:t>
            </a:r>
            <a:r>
              <a:rPr dirty="0"/>
              <a:t>)</a:t>
            </a:r>
          </a:p>
        </p:txBody>
      </p:sp>
      <p:sp>
        <p:nvSpPr>
          <p:cNvPr id="131" name="TextBox 41"/>
          <p:cNvSpPr txBox="1"/>
          <p:nvPr/>
        </p:nvSpPr>
        <p:spPr>
          <a:xfrm>
            <a:off x="351610" y="5385098"/>
            <a:ext cx="3899247" cy="720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ts val="3000"/>
              </a:lnSpc>
              <a:defRPr sz="2600">
                <a:solidFill>
                  <a:srgbClr val="174EA2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pPr>
            <a:r>
              <a:t>«Все включено» </a:t>
            </a:r>
          </a:p>
          <a:p>
            <a:pPr algn="ctr">
              <a:lnSpc>
                <a:spcPts val="3000"/>
              </a:lnSpc>
              <a:defRPr sz="1200">
                <a:solidFill>
                  <a:srgbClr val="174EA2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pPr>
            <a:r>
              <a:t>с алкогольными напитками</a:t>
            </a:r>
          </a:p>
        </p:txBody>
      </p:sp>
      <p:sp>
        <p:nvSpPr>
          <p:cNvPr id="132" name="TextBox 44"/>
          <p:cNvSpPr txBox="1"/>
          <p:nvPr/>
        </p:nvSpPr>
        <p:spPr>
          <a:xfrm>
            <a:off x="5350735" y="3664558"/>
            <a:ext cx="3340269" cy="3847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ts val="3000"/>
              </a:lnSpc>
              <a:defRPr sz="2600">
                <a:solidFill>
                  <a:srgbClr val="174EA2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pPr>
            <a:r>
              <a:rPr sz="2400" dirty="0" err="1"/>
              <a:t>Услуга</a:t>
            </a:r>
            <a:r>
              <a:rPr sz="2400" dirty="0"/>
              <a:t> </a:t>
            </a:r>
            <a:r>
              <a:rPr sz="2400" i="1" dirty="0"/>
              <a:t>«Room Service»</a:t>
            </a:r>
          </a:p>
        </p:txBody>
      </p:sp>
      <p:pic>
        <p:nvPicPr>
          <p:cNvPr id="133" name="Picture 47" descr="Picture 47"/>
          <p:cNvPicPr>
            <a:picLocks noChangeAspect="1"/>
          </p:cNvPicPr>
          <p:nvPr/>
        </p:nvPicPr>
        <p:blipFill>
          <a:blip r:embed="rId5">
            <a:extLst/>
          </a:blip>
          <a:srcRect l="10802" r="10802"/>
          <a:stretch>
            <a:fillRect/>
          </a:stretch>
        </p:blipFill>
        <p:spPr>
          <a:xfrm>
            <a:off x="5115010" y="5259277"/>
            <a:ext cx="3836168" cy="4893401"/>
          </a:xfrm>
          <a:prstGeom prst="rect">
            <a:avLst/>
          </a:prstGeom>
          <a:ln w="12700">
            <a:miter lim="400000"/>
          </a:ln>
        </p:spPr>
      </p:pic>
      <p:sp>
        <p:nvSpPr>
          <p:cNvPr id="134" name="TextBox 48"/>
          <p:cNvSpPr txBox="1"/>
          <p:nvPr/>
        </p:nvSpPr>
        <p:spPr>
          <a:xfrm>
            <a:off x="9257089" y="347116"/>
            <a:ext cx="4319799" cy="9217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ctr">
              <a:lnSpc>
                <a:spcPts val="3700"/>
              </a:lnSpc>
              <a:defRPr sz="2600">
                <a:latin typeface="Open Sans Light"/>
                <a:ea typeface="Open Sans Light"/>
                <a:cs typeface="Open Sans Light"/>
                <a:sym typeface="Open Sans Light"/>
              </a:defRPr>
            </a:lvl1pPr>
          </a:lstStyle>
          <a:p>
            <a:r>
              <a:t>Рекреационные объекты и общая информация</a:t>
            </a:r>
          </a:p>
        </p:txBody>
      </p:sp>
      <p:sp>
        <p:nvSpPr>
          <p:cNvPr id="136" name="TextBox 52"/>
          <p:cNvSpPr txBox="1"/>
          <p:nvPr/>
        </p:nvSpPr>
        <p:spPr>
          <a:xfrm>
            <a:off x="14008715" y="2058783"/>
            <a:ext cx="4230895" cy="18028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lnSpc>
                <a:spcPts val="1500"/>
              </a:lnSpc>
              <a:defRPr sz="1200">
                <a:latin typeface="Open Sans Light"/>
                <a:ea typeface="Open Sans Light"/>
                <a:cs typeface="Open Sans Light"/>
                <a:sym typeface="Open Sans Light"/>
              </a:defRPr>
            </a:pPr>
            <a:r>
              <a:t>В ЗАКРЫТОМ ПОМЕЩЕНИИ И НА УЖИН МУЖЧИНЫ ДОЛЖНЫ НОСИТЬ БРЮКИ, РУБАШКУ И ЗАКРЫТУЮ ОБУВЬ; ДЛЯ ЖЕНЩИН ДАННАЯ ОДЕЖДА ТАКЖЕ ОБЯЗАТЕЛЬНА (БРЮКИ И КОФТА, ЮБКА ИЛИ ПЛАТЬЕ ПО ВОЗМОЖНОСТИ ЗАКРЫТАЯ ОБУВЬ). </a:t>
            </a:r>
          </a:p>
          <a:p>
            <a:pPr algn="ctr">
              <a:lnSpc>
                <a:spcPts val="1500"/>
              </a:lnSpc>
              <a:defRPr sz="1200">
                <a:latin typeface="Open Sans Light"/>
                <a:ea typeface="Open Sans Light"/>
                <a:cs typeface="Open Sans Light"/>
                <a:sym typeface="Open Sans Light"/>
              </a:defRPr>
            </a:pPr>
            <a:r>
              <a:t>МОЖНО НОСИТЬ ФУТБОЛКИ И ШОРТЫ ТОЛЬКО ВО ВРЕМЯ ЗАВТРАКА И ОБЕДА.</a:t>
            </a:r>
          </a:p>
          <a:p>
            <a:pPr algn="ctr">
              <a:lnSpc>
                <a:spcPts val="1500"/>
              </a:lnSpc>
              <a:defRPr sz="1200">
                <a:latin typeface="Open Sans Light"/>
                <a:ea typeface="Open Sans Light"/>
                <a:cs typeface="Open Sans Light"/>
                <a:sym typeface="Open Sans Light"/>
              </a:defRPr>
            </a:pPr>
            <a:r>
              <a:t>ЗАПРЕЩАЕТСЯ НОСИТЬ КУПАЛЬНИКИ ИЛИ ПЛАВКИ ВНЕ ПЛЯЖА ИЛИ ЗОНЫ БАССЕЙНА. </a:t>
            </a:r>
          </a:p>
        </p:txBody>
      </p:sp>
      <p:sp>
        <p:nvSpPr>
          <p:cNvPr id="137" name="TextBox 53"/>
          <p:cNvSpPr txBox="1"/>
          <p:nvPr/>
        </p:nvSpPr>
        <p:spPr>
          <a:xfrm>
            <a:off x="14594397" y="1400616"/>
            <a:ext cx="2868820" cy="5608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lnSpc>
                <a:spcPts val="3500"/>
              </a:lnSpc>
              <a:defRPr sz="2800">
                <a:solidFill>
                  <a:srgbClr val="00B0F0"/>
                </a:solidFill>
                <a:latin typeface="Bradley Hand ITC"/>
                <a:ea typeface="Bradley Hand ITC"/>
                <a:cs typeface="Bradley Hand ITC"/>
                <a:sym typeface="Bradley Hand ITC"/>
              </a:defRPr>
            </a:lvl1pPr>
          </a:lstStyle>
          <a:p>
            <a:r>
              <a:t>Дресс-код</a:t>
            </a:r>
          </a:p>
        </p:txBody>
      </p:sp>
      <p:sp>
        <p:nvSpPr>
          <p:cNvPr id="138" name="TextBox 49"/>
          <p:cNvSpPr txBox="1"/>
          <p:nvPr/>
        </p:nvSpPr>
        <p:spPr>
          <a:xfrm>
            <a:off x="9216870" y="1380267"/>
            <a:ext cx="4454292" cy="87095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3400"/>
              </a:lnSpc>
              <a:defRPr sz="1300">
                <a:latin typeface="Open Sans Light"/>
                <a:ea typeface="Open Sans Light"/>
                <a:cs typeface="Open Sans Light"/>
                <a:sym typeface="Open Sans Light"/>
              </a:defRPr>
            </a:pPr>
            <a:endParaRPr dirty="0"/>
          </a:p>
          <a:p>
            <a:pPr>
              <a:lnSpc>
                <a:spcPct val="120000"/>
              </a:lnSpc>
              <a:defRPr sz="1300">
                <a:latin typeface="Open Sans Light"/>
                <a:ea typeface="Open Sans Light"/>
                <a:cs typeface="Open Sans Light"/>
                <a:sym typeface="Open Sans Light"/>
              </a:defRPr>
            </a:pPr>
            <a:r>
              <a:rPr dirty="0" err="1"/>
              <a:t>Обратите</a:t>
            </a:r>
            <a:r>
              <a:rPr dirty="0"/>
              <a:t> </a:t>
            </a:r>
            <a:r>
              <a:rPr dirty="0" err="1"/>
              <a:t>внимание</a:t>
            </a:r>
            <a:r>
              <a:rPr dirty="0"/>
              <a:t>, </a:t>
            </a:r>
            <a:r>
              <a:rPr dirty="0" err="1"/>
              <a:t>что</a:t>
            </a:r>
            <a:r>
              <a:rPr dirty="0"/>
              <a:t> </a:t>
            </a:r>
            <a:r>
              <a:rPr dirty="0" err="1"/>
              <a:t>некоторые</a:t>
            </a:r>
            <a:r>
              <a:rPr dirty="0"/>
              <a:t> </a:t>
            </a:r>
            <a:r>
              <a:rPr dirty="0" err="1"/>
              <a:t>из</a:t>
            </a:r>
            <a:r>
              <a:rPr dirty="0"/>
              <a:t> </a:t>
            </a:r>
            <a:r>
              <a:rPr dirty="0" err="1"/>
              <a:t>услуг</a:t>
            </a:r>
            <a:r>
              <a:rPr dirty="0"/>
              <a:t> </a:t>
            </a:r>
            <a:r>
              <a:rPr dirty="0" err="1"/>
              <a:t>отеля</a:t>
            </a:r>
            <a:r>
              <a:rPr dirty="0"/>
              <a:t> </a:t>
            </a:r>
            <a:r>
              <a:rPr dirty="0" err="1"/>
              <a:t>могут</a:t>
            </a:r>
            <a:r>
              <a:rPr dirty="0"/>
              <a:t> </a:t>
            </a:r>
            <a:r>
              <a:rPr dirty="0" err="1"/>
              <a:t>быть</a:t>
            </a:r>
            <a:r>
              <a:rPr dirty="0"/>
              <a:t> </a:t>
            </a:r>
            <a:r>
              <a:rPr dirty="0" err="1"/>
              <a:t>недоступны</a:t>
            </a:r>
            <a:r>
              <a:rPr dirty="0"/>
              <a:t> </a:t>
            </a:r>
            <a:r>
              <a:rPr dirty="0" err="1"/>
              <a:t>или</a:t>
            </a:r>
            <a:r>
              <a:rPr dirty="0"/>
              <a:t> </a:t>
            </a:r>
            <a:r>
              <a:rPr dirty="0" err="1"/>
              <a:t>могут</a:t>
            </a:r>
            <a:r>
              <a:rPr dirty="0"/>
              <a:t> </a:t>
            </a:r>
            <a:r>
              <a:rPr dirty="0" err="1"/>
              <a:t>быть</a:t>
            </a:r>
            <a:r>
              <a:rPr dirty="0"/>
              <a:t> </a:t>
            </a:r>
            <a:r>
              <a:rPr dirty="0" err="1"/>
              <a:t>ограничены</a:t>
            </a:r>
            <a:r>
              <a:rPr dirty="0"/>
              <a:t> </a:t>
            </a:r>
            <a:r>
              <a:rPr dirty="0" err="1"/>
              <a:t>во</a:t>
            </a:r>
            <a:r>
              <a:rPr dirty="0"/>
              <a:t> </a:t>
            </a:r>
            <a:r>
              <a:rPr dirty="0" err="1"/>
              <a:t>время</a:t>
            </a:r>
            <a:r>
              <a:rPr dirty="0"/>
              <a:t> </a:t>
            </a:r>
            <a:r>
              <a:rPr dirty="0" err="1"/>
              <a:t>Вашего</a:t>
            </a:r>
            <a:r>
              <a:rPr dirty="0"/>
              <a:t> </a:t>
            </a:r>
            <a:r>
              <a:rPr dirty="0" err="1"/>
              <a:t>визита</a:t>
            </a:r>
            <a:r>
              <a:rPr dirty="0"/>
              <a:t>: </a:t>
            </a:r>
          </a:p>
          <a:p>
            <a:pPr marL="300994" lvl="1" indent="-150497">
              <a:lnSpc>
                <a:spcPts val="1900"/>
              </a:lnSpc>
              <a:buSzPct val="100000"/>
              <a:buFont typeface="Arial"/>
              <a:buChar char="•"/>
              <a:defRPr sz="1300">
                <a:latin typeface="Arimo"/>
                <a:ea typeface="Arimo"/>
                <a:cs typeface="Arimo"/>
                <a:sym typeface="Arimo"/>
              </a:defRPr>
            </a:pPr>
            <a:r>
              <a:rPr dirty="0" err="1"/>
              <a:t>Режим</a:t>
            </a:r>
            <a:r>
              <a:rPr dirty="0"/>
              <a:t> </a:t>
            </a:r>
            <a:r>
              <a:rPr dirty="0" err="1"/>
              <a:t>работы</a:t>
            </a:r>
            <a:r>
              <a:rPr dirty="0"/>
              <a:t> </a:t>
            </a:r>
            <a:r>
              <a:rPr dirty="0" err="1"/>
              <a:t>пляжа</a:t>
            </a:r>
            <a:r>
              <a:rPr dirty="0"/>
              <a:t> и </a:t>
            </a:r>
            <a:r>
              <a:rPr dirty="0" err="1"/>
              <a:t>бассейнов</a:t>
            </a:r>
            <a:r>
              <a:rPr dirty="0"/>
              <a:t>: 8:00 </a:t>
            </a:r>
            <a:r>
              <a:rPr dirty="0">
                <a:latin typeface="Open Sans Light"/>
                <a:ea typeface="Open Sans Light"/>
                <a:cs typeface="Open Sans Light"/>
                <a:sym typeface="Open Sans Light"/>
              </a:rPr>
              <a:t>- 18:00;      </a:t>
            </a:r>
          </a:p>
          <a:p>
            <a:pPr marL="300994" lvl="1" indent="-150497">
              <a:lnSpc>
                <a:spcPts val="1900"/>
              </a:lnSpc>
              <a:buSzPct val="100000"/>
              <a:buFont typeface="Arial"/>
              <a:buChar char="•"/>
              <a:defRPr sz="1300">
                <a:latin typeface="Open Sans Light"/>
                <a:ea typeface="Open Sans Light"/>
                <a:cs typeface="Open Sans Light"/>
                <a:sym typeface="Open Sans Light"/>
              </a:defRPr>
            </a:pPr>
            <a:r>
              <a:rPr dirty="0" err="1"/>
              <a:t>Режим</a:t>
            </a:r>
            <a:r>
              <a:rPr dirty="0"/>
              <a:t> </a:t>
            </a:r>
            <a:r>
              <a:rPr dirty="0" err="1"/>
              <a:t>работы</a:t>
            </a:r>
            <a:r>
              <a:rPr dirty="0"/>
              <a:t> </a:t>
            </a:r>
            <a:r>
              <a:rPr dirty="0" err="1"/>
              <a:t>спортивного</a:t>
            </a:r>
            <a:r>
              <a:rPr dirty="0"/>
              <a:t> </a:t>
            </a:r>
            <a:r>
              <a:rPr dirty="0" err="1"/>
              <a:t>зала</a:t>
            </a:r>
            <a:r>
              <a:rPr/>
              <a:t>: </a:t>
            </a:r>
            <a:r>
              <a:rPr lang="en-US" smtClean="0"/>
              <a:t>9</a:t>
            </a:r>
            <a:r>
              <a:rPr smtClean="0"/>
              <a:t>:00 </a:t>
            </a:r>
            <a:r>
              <a:rPr/>
              <a:t>- </a:t>
            </a:r>
            <a:r>
              <a:rPr lang="en-US" smtClean="0"/>
              <a:t>19</a:t>
            </a:r>
            <a:r>
              <a:rPr smtClean="0"/>
              <a:t>:00</a:t>
            </a:r>
            <a:r>
              <a:rPr dirty="0"/>
              <a:t>;</a:t>
            </a:r>
          </a:p>
          <a:p>
            <a:pPr marL="300994" lvl="1" indent="-150497">
              <a:lnSpc>
                <a:spcPts val="1900"/>
              </a:lnSpc>
              <a:buSzPct val="100000"/>
              <a:buFont typeface="Arial"/>
              <a:buChar char="•"/>
              <a:defRPr sz="1300">
                <a:latin typeface="Open Sans Light"/>
                <a:ea typeface="Open Sans Light"/>
                <a:cs typeface="Open Sans Light"/>
                <a:sym typeface="Open Sans Light"/>
              </a:defRPr>
            </a:pPr>
            <a:r>
              <a:rPr dirty="0" err="1"/>
              <a:t>Спортзал</a:t>
            </a:r>
            <a:r>
              <a:rPr dirty="0"/>
              <a:t> </a:t>
            </a:r>
            <a:r>
              <a:rPr dirty="0" err="1"/>
              <a:t>будет</a:t>
            </a:r>
            <a:r>
              <a:rPr dirty="0"/>
              <a:t> </a:t>
            </a:r>
            <a:r>
              <a:rPr dirty="0" err="1"/>
              <a:t>закрыт</a:t>
            </a:r>
            <a:r>
              <a:rPr dirty="0"/>
              <a:t> с 12:00 </a:t>
            </a:r>
            <a:r>
              <a:rPr dirty="0" err="1"/>
              <a:t>до</a:t>
            </a:r>
            <a:r>
              <a:rPr dirty="0"/>
              <a:t> 12:30 и с 14:00 </a:t>
            </a:r>
            <a:r>
              <a:rPr dirty="0" err="1"/>
              <a:t>до</a:t>
            </a:r>
            <a:r>
              <a:rPr dirty="0"/>
              <a:t> 14:30 </a:t>
            </a:r>
            <a:r>
              <a:rPr dirty="0" err="1"/>
              <a:t>для</a:t>
            </a:r>
            <a:r>
              <a:rPr dirty="0"/>
              <a:t> </a:t>
            </a:r>
            <a:r>
              <a:rPr dirty="0" err="1"/>
              <a:t>уборки</a:t>
            </a:r>
            <a:r>
              <a:rPr dirty="0"/>
              <a:t> и </a:t>
            </a:r>
            <a:r>
              <a:rPr dirty="0" err="1"/>
              <a:t>дезинфекции</a:t>
            </a:r>
            <a:r>
              <a:rPr dirty="0"/>
              <a:t>;</a:t>
            </a:r>
          </a:p>
          <a:p>
            <a:pPr marL="300994" lvl="1" indent="-150497">
              <a:lnSpc>
                <a:spcPts val="1900"/>
              </a:lnSpc>
              <a:buSzPct val="100000"/>
              <a:buFont typeface="Arial"/>
              <a:buChar char="•"/>
              <a:defRPr sz="1300">
                <a:latin typeface="Open Sans Light"/>
                <a:ea typeface="Open Sans Light"/>
                <a:cs typeface="Open Sans Light"/>
                <a:sym typeface="Open Sans Light"/>
              </a:defRPr>
            </a:pPr>
            <a:r>
              <a:rPr dirty="0"/>
              <a:t>В </a:t>
            </a:r>
            <a:r>
              <a:rPr dirty="0" err="1"/>
              <a:t>случае</a:t>
            </a:r>
            <a:r>
              <a:rPr dirty="0"/>
              <a:t> </a:t>
            </a:r>
            <a:r>
              <a:rPr dirty="0" err="1"/>
              <a:t>каких-либо</a:t>
            </a:r>
            <a:r>
              <a:rPr dirty="0"/>
              <a:t> </a:t>
            </a:r>
            <a:r>
              <a:rPr dirty="0" err="1"/>
              <a:t>диетических</a:t>
            </a:r>
            <a:r>
              <a:rPr dirty="0"/>
              <a:t> </a:t>
            </a:r>
            <a:r>
              <a:rPr dirty="0" err="1"/>
              <a:t>требований</a:t>
            </a:r>
            <a:r>
              <a:rPr dirty="0"/>
              <a:t>, </a:t>
            </a:r>
            <a:r>
              <a:rPr dirty="0" err="1"/>
              <a:t>пожалуйста</a:t>
            </a:r>
            <a:r>
              <a:rPr dirty="0"/>
              <a:t>, </a:t>
            </a:r>
            <a:r>
              <a:rPr dirty="0" err="1"/>
              <a:t>обратитесь</a:t>
            </a:r>
            <a:r>
              <a:rPr dirty="0"/>
              <a:t> к </a:t>
            </a:r>
            <a:r>
              <a:rPr dirty="0" err="1"/>
              <a:t>сотрудникам</a:t>
            </a:r>
            <a:r>
              <a:rPr dirty="0"/>
              <a:t> </a:t>
            </a:r>
            <a:r>
              <a:rPr dirty="0" err="1"/>
              <a:t>стойки</a:t>
            </a:r>
            <a:r>
              <a:rPr dirty="0"/>
              <a:t> </a:t>
            </a:r>
            <a:r>
              <a:rPr dirty="0" err="1"/>
              <a:t>регистрации</a:t>
            </a:r>
            <a:r>
              <a:rPr dirty="0"/>
              <a:t>;</a:t>
            </a:r>
          </a:p>
          <a:p>
            <a:pPr marL="300994" lvl="1" indent="-150497">
              <a:lnSpc>
                <a:spcPts val="1900"/>
              </a:lnSpc>
              <a:buSzPct val="100000"/>
              <a:buFont typeface="Arial"/>
              <a:buChar char="•"/>
              <a:defRPr sz="1300">
                <a:latin typeface="Open Sans Light"/>
                <a:ea typeface="Open Sans Light"/>
                <a:cs typeface="Open Sans Light"/>
                <a:sym typeface="Open Sans Light"/>
              </a:defRPr>
            </a:pPr>
            <a:r>
              <a:rPr dirty="0" err="1"/>
              <a:t>Врач</a:t>
            </a:r>
            <a:r>
              <a:rPr dirty="0"/>
              <a:t> </a:t>
            </a:r>
            <a:r>
              <a:rPr dirty="0" err="1"/>
              <a:t>отеля</a:t>
            </a:r>
            <a:r>
              <a:rPr dirty="0"/>
              <a:t> </a:t>
            </a:r>
            <a:r>
              <a:rPr dirty="0" err="1"/>
              <a:t>доступен</a:t>
            </a:r>
            <a:r>
              <a:rPr dirty="0"/>
              <a:t> 24 </a:t>
            </a:r>
            <a:r>
              <a:rPr dirty="0" err="1"/>
              <a:t>часа</a:t>
            </a:r>
            <a:r>
              <a:rPr dirty="0"/>
              <a:t> в </a:t>
            </a:r>
            <a:r>
              <a:rPr dirty="0" err="1"/>
              <a:t>сутки</a:t>
            </a:r>
            <a:r>
              <a:rPr dirty="0"/>
              <a:t> </a:t>
            </a:r>
            <a:r>
              <a:rPr dirty="0" err="1"/>
              <a:t>за</a:t>
            </a:r>
            <a:r>
              <a:rPr dirty="0"/>
              <a:t> </a:t>
            </a:r>
            <a:r>
              <a:rPr dirty="0" err="1"/>
              <a:t>дополнительную</a:t>
            </a:r>
            <a:r>
              <a:rPr dirty="0"/>
              <a:t> </a:t>
            </a:r>
            <a:r>
              <a:rPr dirty="0" err="1"/>
              <a:t>плату</a:t>
            </a:r>
            <a:r>
              <a:rPr dirty="0"/>
              <a:t>, </a:t>
            </a:r>
            <a:r>
              <a:rPr dirty="0" err="1"/>
              <a:t>для</a:t>
            </a:r>
            <a:r>
              <a:rPr dirty="0"/>
              <a:t> </a:t>
            </a:r>
            <a:r>
              <a:rPr dirty="0" err="1"/>
              <a:t>оказания</a:t>
            </a:r>
            <a:r>
              <a:rPr dirty="0"/>
              <a:t> </a:t>
            </a:r>
            <a:r>
              <a:rPr dirty="0" err="1"/>
              <a:t>услуги</a:t>
            </a:r>
            <a:r>
              <a:rPr dirty="0"/>
              <a:t> </a:t>
            </a:r>
            <a:r>
              <a:rPr dirty="0" err="1"/>
              <a:t>свяжитесь</a:t>
            </a:r>
            <a:r>
              <a:rPr dirty="0"/>
              <a:t> </a:t>
            </a:r>
            <a:r>
              <a:rPr dirty="0" err="1"/>
              <a:t>со</a:t>
            </a:r>
            <a:r>
              <a:rPr dirty="0"/>
              <a:t> </a:t>
            </a:r>
            <a:r>
              <a:rPr dirty="0" err="1"/>
              <a:t>стойкой</a:t>
            </a:r>
            <a:r>
              <a:rPr dirty="0"/>
              <a:t> </a:t>
            </a:r>
            <a:r>
              <a:rPr dirty="0" err="1"/>
              <a:t>регистрации</a:t>
            </a:r>
            <a:r>
              <a:rPr dirty="0"/>
              <a:t>;</a:t>
            </a:r>
          </a:p>
          <a:p>
            <a:pPr marL="300994" lvl="1" indent="-150497">
              <a:lnSpc>
                <a:spcPts val="1900"/>
              </a:lnSpc>
              <a:buSzPct val="100000"/>
              <a:buFont typeface="Arial"/>
              <a:buChar char="•"/>
              <a:defRPr sz="1300">
                <a:latin typeface="Open Sans Light"/>
                <a:ea typeface="Open Sans Light"/>
                <a:cs typeface="Open Sans Light"/>
                <a:sym typeface="Open Sans Light"/>
              </a:defRPr>
            </a:pPr>
            <a:r>
              <a:rPr dirty="0" err="1"/>
              <a:t>Сухие</a:t>
            </a:r>
            <a:r>
              <a:rPr dirty="0"/>
              <a:t> </a:t>
            </a:r>
            <a:r>
              <a:rPr dirty="0" err="1"/>
              <a:t>пайки</a:t>
            </a:r>
            <a:r>
              <a:rPr dirty="0"/>
              <a:t> с </a:t>
            </a:r>
            <a:r>
              <a:rPr dirty="0" err="1"/>
              <a:t>завтраком</a:t>
            </a:r>
            <a:r>
              <a:rPr dirty="0"/>
              <a:t> </a:t>
            </a:r>
            <a:r>
              <a:rPr dirty="0" err="1"/>
              <a:t>можно</a:t>
            </a:r>
            <a:r>
              <a:rPr dirty="0"/>
              <a:t> </a:t>
            </a:r>
            <a:r>
              <a:rPr dirty="0" err="1"/>
              <a:t>заказать</a:t>
            </a:r>
            <a:r>
              <a:rPr dirty="0"/>
              <a:t> </a:t>
            </a:r>
            <a:r>
              <a:rPr dirty="0" err="1"/>
              <a:t>только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стойке</a:t>
            </a:r>
            <a:r>
              <a:rPr dirty="0"/>
              <a:t> </a:t>
            </a:r>
            <a:r>
              <a:rPr dirty="0" err="1"/>
              <a:t>регистрации</a:t>
            </a:r>
            <a:r>
              <a:rPr dirty="0"/>
              <a:t> </a:t>
            </a:r>
            <a:r>
              <a:rPr dirty="0" err="1"/>
              <a:t>до</a:t>
            </a:r>
            <a:r>
              <a:rPr dirty="0"/>
              <a:t> 21:00;</a:t>
            </a:r>
          </a:p>
          <a:p>
            <a:pPr marL="300994" lvl="1" indent="-150497">
              <a:lnSpc>
                <a:spcPts val="1900"/>
              </a:lnSpc>
              <a:buSzPct val="100000"/>
              <a:buFont typeface="Arial"/>
              <a:buChar char="•"/>
              <a:defRPr sz="1300">
                <a:latin typeface="Open Sans Light"/>
                <a:ea typeface="Open Sans Light"/>
                <a:cs typeface="Open Sans Light"/>
                <a:sym typeface="Open Sans Light"/>
              </a:defRPr>
            </a:pPr>
            <a:r>
              <a:rPr dirty="0" err="1"/>
              <a:t>Для</a:t>
            </a:r>
            <a:r>
              <a:rPr dirty="0"/>
              <a:t> </a:t>
            </a:r>
            <a:r>
              <a:rPr dirty="0" err="1"/>
              <a:t>безопасности</a:t>
            </a:r>
            <a:r>
              <a:rPr dirty="0"/>
              <a:t> </a:t>
            </a:r>
            <a:r>
              <a:rPr dirty="0" err="1"/>
              <a:t>доставка</a:t>
            </a:r>
            <a:r>
              <a:rPr dirty="0"/>
              <a:t> КАЛЬЯНА в </a:t>
            </a:r>
            <a:r>
              <a:rPr dirty="0" err="1"/>
              <a:t>номер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допускается</a:t>
            </a:r>
            <a:r>
              <a:rPr dirty="0"/>
              <a:t>;</a:t>
            </a:r>
          </a:p>
          <a:p>
            <a:pPr marL="300994" lvl="1" indent="-150497">
              <a:lnSpc>
                <a:spcPts val="1900"/>
              </a:lnSpc>
              <a:buSzPct val="100000"/>
              <a:buFont typeface="Arial"/>
              <a:buChar char="•"/>
              <a:defRPr sz="1300">
                <a:latin typeface="Open Sans Light"/>
                <a:ea typeface="Open Sans Light"/>
                <a:cs typeface="Open Sans Light"/>
                <a:sym typeface="Open Sans Light"/>
              </a:defRPr>
            </a:pPr>
            <a:r>
              <a:rPr dirty="0" err="1"/>
              <a:t>Ежедневная</a:t>
            </a:r>
            <a:r>
              <a:rPr dirty="0"/>
              <a:t> </a:t>
            </a:r>
            <a:r>
              <a:rPr dirty="0" err="1"/>
              <a:t>фумигация</a:t>
            </a:r>
            <a:r>
              <a:rPr dirty="0"/>
              <a:t> </a:t>
            </a:r>
            <a:r>
              <a:rPr dirty="0" err="1"/>
              <a:t>садов</a:t>
            </a:r>
            <a:r>
              <a:rPr dirty="0"/>
              <a:t> и </a:t>
            </a:r>
            <a:r>
              <a:rPr dirty="0" err="1"/>
              <a:t>общественных</a:t>
            </a:r>
            <a:r>
              <a:rPr dirty="0"/>
              <a:t> </a:t>
            </a:r>
            <a:r>
              <a:rPr dirty="0" err="1"/>
              <a:t>зон</a:t>
            </a:r>
            <a:r>
              <a:rPr dirty="0"/>
              <a:t> </a:t>
            </a:r>
            <a:r>
              <a:rPr dirty="0" err="1"/>
              <a:t>отеля</a:t>
            </a:r>
            <a:r>
              <a:rPr dirty="0"/>
              <a:t> </a:t>
            </a:r>
            <a:r>
              <a:rPr dirty="0" err="1"/>
              <a:t>начинается</a:t>
            </a:r>
            <a:r>
              <a:rPr dirty="0"/>
              <a:t> с 18:00 </a:t>
            </a:r>
            <a:r>
              <a:rPr dirty="0" err="1"/>
              <a:t>до</a:t>
            </a:r>
            <a:r>
              <a:rPr dirty="0"/>
              <a:t> 19:30;</a:t>
            </a:r>
          </a:p>
          <a:p>
            <a:pPr marL="300994" lvl="1" indent="-150497">
              <a:lnSpc>
                <a:spcPts val="1900"/>
              </a:lnSpc>
              <a:buSzPct val="100000"/>
              <a:buFont typeface="Arial"/>
              <a:buChar char="•"/>
              <a:defRPr sz="1300">
                <a:latin typeface="Open Sans Light"/>
                <a:ea typeface="Open Sans Light"/>
                <a:cs typeface="Open Sans Light"/>
                <a:sym typeface="Open Sans Light"/>
              </a:defRPr>
            </a:pPr>
            <a:r>
              <a:rPr dirty="0" err="1"/>
              <a:t>Свободные</a:t>
            </a:r>
            <a:r>
              <a:rPr dirty="0"/>
              <a:t> </a:t>
            </a:r>
            <a:r>
              <a:rPr dirty="0" err="1"/>
              <a:t>шезлонги</a:t>
            </a:r>
            <a:r>
              <a:rPr dirty="0"/>
              <a:t> </a:t>
            </a:r>
            <a:r>
              <a:rPr dirty="0" err="1"/>
              <a:t>будут</a:t>
            </a:r>
            <a:r>
              <a:rPr dirty="0"/>
              <a:t> </a:t>
            </a:r>
            <a:r>
              <a:rPr dirty="0" err="1"/>
              <a:t>отдаваться</a:t>
            </a:r>
            <a:r>
              <a:rPr dirty="0"/>
              <a:t> </a:t>
            </a:r>
            <a:r>
              <a:rPr dirty="0" err="1"/>
              <a:t>другим</a:t>
            </a:r>
            <a:r>
              <a:rPr dirty="0"/>
              <a:t> </a:t>
            </a:r>
            <a:r>
              <a:rPr dirty="0" err="1"/>
              <a:t>гостям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пляже</a:t>
            </a:r>
            <a:r>
              <a:rPr dirty="0"/>
              <a:t> </a:t>
            </a:r>
            <a:r>
              <a:rPr dirty="0" err="1"/>
              <a:t>или</a:t>
            </a:r>
            <a:r>
              <a:rPr dirty="0"/>
              <a:t> у </a:t>
            </a:r>
            <a:r>
              <a:rPr dirty="0" err="1"/>
              <a:t>бассейна</a:t>
            </a:r>
            <a:r>
              <a:rPr dirty="0"/>
              <a:t>;</a:t>
            </a:r>
          </a:p>
          <a:p>
            <a:pPr marL="300994" lvl="1" indent="-150497">
              <a:lnSpc>
                <a:spcPts val="1900"/>
              </a:lnSpc>
              <a:buSzPct val="100000"/>
              <a:buFont typeface="Arial"/>
              <a:buChar char="•"/>
              <a:defRPr sz="1300">
                <a:latin typeface="Open Sans Light"/>
                <a:ea typeface="Open Sans Light"/>
                <a:cs typeface="Open Sans Light"/>
                <a:sym typeface="Open Sans Light"/>
              </a:defRPr>
            </a:pPr>
            <a:r>
              <a:rPr dirty="0"/>
              <a:t>ЗАПРЕЩЕНО </a:t>
            </a:r>
            <a:r>
              <a:rPr dirty="0" err="1"/>
              <a:t>трогать</a:t>
            </a:r>
            <a:r>
              <a:rPr dirty="0"/>
              <a:t> </a:t>
            </a:r>
            <a:r>
              <a:rPr dirty="0" err="1"/>
              <a:t>кораллы</a:t>
            </a:r>
            <a:r>
              <a:rPr dirty="0"/>
              <a:t> и </a:t>
            </a:r>
            <a:r>
              <a:rPr dirty="0" err="1"/>
              <a:t>кормить</a:t>
            </a:r>
            <a:r>
              <a:rPr dirty="0"/>
              <a:t> </a:t>
            </a:r>
            <a:r>
              <a:rPr dirty="0" err="1"/>
              <a:t>рыб</a:t>
            </a:r>
            <a:r>
              <a:rPr dirty="0"/>
              <a:t>;</a:t>
            </a:r>
          </a:p>
          <a:p>
            <a:pPr marL="300994" lvl="1" indent="-150497">
              <a:lnSpc>
                <a:spcPts val="1900"/>
              </a:lnSpc>
              <a:buSzPct val="100000"/>
              <a:buFont typeface="Arial"/>
              <a:buChar char="•"/>
              <a:defRPr sz="1300">
                <a:latin typeface="Open Sans Light"/>
                <a:ea typeface="Open Sans Light"/>
                <a:cs typeface="Open Sans Light"/>
                <a:sym typeface="Open Sans Light"/>
              </a:defRPr>
            </a:pPr>
            <a:r>
              <a:rPr dirty="0"/>
              <a:t>ЗАПРЕЩЕНО </a:t>
            </a:r>
            <a:r>
              <a:rPr dirty="0" err="1"/>
              <a:t>брать</a:t>
            </a:r>
            <a:r>
              <a:rPr dirty="0"/>
              <a:t> </a:t>
            </a:r>
            <a:r>
              <a:rPr dirty="0" err="1"/>
              <a:t>что-либо</a:t>
            </a:r>
            <a:r>
              <a:rPr dirty="0"/>
              <a:t> </a:t>
            </a:r>
            <a:r>
              <a:rPr dirty="0" err="1"/>
              <a:t>из</a:t>
            </a:r>
            <a:r>
              <a:rPr dirty="0"/>
              <a:t> </a:t>
            </a:r>
            <a:r>
              <a:rPr dirty="0" err="1"/>
              <a:t>Красного</a:t>
            </a:r>
            <a:r>
              <a:rPr dirty="0"/>
              <a:t> </a:t>
            </a:r>
            <a:r>
              <a:rPr dirty="0" err="1"/>
              <a:t>моря</a:t>
            </a:r>
            <a:r>
              <a:rPr dirty="0"/>
              <a:t> (</a:t>
            </a:r>
            <a:r>
              <a:rPr dirty="0" err="1"/>
              <a:t>наприм</a:t>
            </a:r>
            <a:r>
              <a:rPr dirty="0"/>
              <a:t>.: </a:t>
            </a:r>
            <a:r>
              <a:rPr dirty="0" err="1"/>
              <a:t>кораллы</a:t>
            </a:r>
            <a:r>
              <a:rPr dirty="0"/>
              <a:t>, </a:t>
            </a:r>
            <a:r>
              <a:rPr dirty="0" err="1"/>
              <a:t>ракушки</a:t>
            </a:r>
            <a:r>
              <a:rPr dirty="0"/>
              <a:t> и </a:t>
            </a:r>
            <a:r>
              <a:rPr dirty="0" err="1"/>
              <a:t>т.п</a:t>
            </a:r>
            <a:r>
              <a:rPr dirty="0"/>
              <a:t>.);</a:t>
            </a:r>
          </a:p>
          <a:p>
            <a:pPr marL="300994" lvl="1" indent="-150497">
              <a:lnSpc>
                <a:spcPts val="1900"/>
              </a:lnSpc>
              <a:buSzPct val="100000"/>
              <a:buFont typeface="Arial"/>
              <a:buChar char="•"/>
              <a:defRPr sz="1300">
                <a:latin typeface="Open Sans Light"/>
                <a:ea typeface="Open Sans Light"/>
                <a:cs typeface="Open Sans Light"/>
                <a:sym typeface="Open Sans Light"/>
              </a:defRPr>
            </a:pPr>
            <a:r>
              <a:rPr dirty="0"/>
              <a:t>В </a:t>
            </a:r>
            <a:r>
              <a:rPr dirty="0" err="1"/>
              <a:t>случае</a:t>
            </a:r>
            <a:r>
              <a:rPr dirty="0"/>
              <a:t> </a:t>
            </a:r>
            <a:r>
              <a:rPr dirty="0" err="1"/>
              <a:t>позднего</a:t>
            </a:r>
            <a:r>
              <a:rPr dirty="0"/>
              <a:t> </a:t>
            </a:r>
            <a:r>
              <a:rPr dirty="0" err="1"/>
              <a:t>выезда</a:t>
            </a:r>
            <a:r>
              <a:rPr dirty="0"/>
              <a:t>, </a:t>
            </a:r>
            <a:r>
              <a:rPr dirty="0" err="1"/>
              <a:t>заранее</a:t>
            </a:r>
            <a:r>
              <a:rPr dirty="0"/>
              <a:t> </a:t>
            </a:r>
            <a:r>
              <a:rPr dirty="0" err="1"/>
              <a:t>обратитесь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стойку</a:t>
            </a:r>
            <a:r>
              <a:rPr dirty="0"/>
              <a:t> </a:t>
            </a:r>
            <a:r>
              <a:rPr dirty="0" err="1"/>
              <a:t>регистрации</a:t>
            </a:r>
            <a:r>
              <a:rPr dirty="0"/>
              <a:t> (</a:t>
            </a:r>
            <a:r>
              <a:rPr dirty="0" err="1"/>
              <a:t>продление</a:t>
            </a:r>
            <a:r>
              <a:rPr dirty="0"/>
              <a:t> </a:t>
            </a:r>
            <a:r>
              <a:rPr dirty="0" err="1"/>
              <a:t>номера</a:t>
            </a:r>
            <a:r>
              <a:rPr dirty="0"/>
              <a:t> </a:t>
            </a:r>
            <a:r>
              <a:rPr dirty="0" err="1"/>
              <a:t>при</a:t>
            </a:r>
            <a:r>
              <a:rPr dirty="0"/>
              <a:t> </a:t>
            </a:r>
            <a:r>
              <a:rPr dirty="0" err="1"/>
              <a:t>наличии</a:t>
            </a:r>
            <a:r>
              <a:rPr dirty="0"/>
              <a:t> и </a:t>
            </a:r>
            <a:r>
              <a:rPr dirty="0" err="1"/>
              <a:t>за</a:t>
            </a:r>
            <a:r>
              <a:rPr dirty="0"/>
              <a:t> </a:t>
            </a:r>
            <a:r>
              <a:rPr dirty="0" err="1"/>
              <a:t>дополнительную</a:t>
            </a:r>
            <a:r>
              <a:rPr dirty="0"/>
              <a:t> </a:t>
            </a:r>
            <a:r>
              <a:rPr dirty="0" err="1"/>
              <a:t>плату</a:t>
            </a:r>
            <a:r>
              <a:rPr dirty="0"/>
              <a:t>);</a:t>
            </a:r>
          </a:p>
          <a:p>
            <a:pPr marL="300994" lvl="1" indent="-150497">
              <a:lnSpc>
                <a:spcPts val="1900"/>
              </a:lnSpc>
              <a:buSzPct val="100000"/>
              <a:buFont typeface="Arial"/>
              <a:buChar char="•"/>
              <a:defRPr sz="1300">
                <a:latin typeface="Open Sans Light"/>
                <a:ea typeface="Open Sans Light"/>
                <a:cs typeface="Open Sans Light"/>
                <a:sym typeface="Open Sans Light"/>
              </a:defRPr>
            </a:pPr>
            <a:r>
              <a:rPr dirty="0" err="1"/>
              <a:t>Для</a:t>
            </a:r>
            <a:r>
              <a:rPr dirty="0"/>
              <a:t> </a:t>
            </a:r>
            <a:r>
              <a:rPr dirty="0" err="1"/>
              <a:t>вашего</a:t>
            </a:r>
            <a:r>
              <a:rPr dirty="0"/>
              <a:t> </a:t>
            </a:r>
            <a:r>
              <a:rPr dirty="0" err="1"/>
              <a:t>удобства</a:t>
            </a:r>
            <a:r>
              <a:rPr dirty="0"/>
              <a:t>, </a:t>
            </a:r>
            <a:r>
              <a:rPr dirty="0" err="1"/>
              <a:t>пожалуйста</a:t>
            </a:r>
            <a:r>
              <a:rPr dirty="0"/>
              <a:t>, </a:t>
            </a:r>
            <a:r>
              <a:rPr dirty="0" err="1"/>
              <a:t>используйте</a:t>
            </a:r>
            <a:r>
              <a:rPr dirty="0"/>
              <a:t> </a:t>
            </a:r>
            <a:r>
              <a:rPr dirty="0" err="1"/>
              <a:t>веревку</a:t>
            </a:r>
            <a:r>
              <a:rPr dirty="0"/>
              <a:t> в </a:t>
            </a:r>
            <a:r>
              <a:rPr dirty="0" err="1"/>
              <a:t>ванной</a:t>
            </a:r>
            <a:r>
              <a:rPr dirty="0"/>
              <a:t> </a:t>
            </a:r>
            <a:r>
              <a:rPr dirty="0" err="1"/>
              <a:t>комнате</a:t>
            </a:r>
            <a:r>
              <a:rPr dirty="0"/>
              <a:t> </a:t>
            </a:r>
            <a:r>
              <a:rPr dirty="0" err="1"/>
              <a:t>для</a:t>
            </a:r>
            <a:r>
              <a:rPr dirty="0"/>
              <a:t> </a:t>
            </a:r>
            <a:r>
              <a:rPr dirty="0" err="1"/>
              <a:t>сушки</a:t>
            </a:r>
            <a:r>
              <a:rPr dirty="0"/>
              <a:t> </a:t>
            </a:r>
            <a:r>
              <a:rPr dirty="0" err="1"/>
              <a:t>белья</a:t>
            </a:r>
            <a:r>
              <a:rPr dirty="0" smtClean="0"/>
              <a:t>.</a:t>
            </a:r>
            <a:endParaRPr lang="en-US" dirty="0" smtClean="0"/>
          </a:p>
          <a:p>
            <a:pPr marL="300994" lvl="1" indent="-150497">
              <a:lnSpc>
                <a:spcPts val="1900"/>
              </a:lnSpc>
              <a:buSzPct val="100000"/>
              <a:buFont typeface="Arial"/>
              <a:buChar char="•"/>
              <a:defRPr sz="1300">
                <a:latin typeface="Open Sans Light"/>
                <a:ea typeface="Open Sans Light"/>
                <a:cs typeface="Open Sans Light"/>
                <a:sym typeface="Open Sans Light"/>
              </a:defRPr>
            </a:pPr>
            <a:r>
              <a:rPr lang="ru-RU" dirty="0" smtClean="0"/>
              <a:t>Не разрешается слушать свою музыку на территоии отеля.</a:t>
            </a:r>
            <a:endParaRPr lang="en-US" dirty="0"/>
          </a:p>
          <a:p>
            <a:pPr marL="300994" lvl="1" indent="-150497" algn="ctr">
              <a:lnSpc>
                <a:spcPts val="1900"/>
              </a:lnSpc>
              <a:buSzPct val="100000"/>
              <a:buFont typeface="Arial"/>
              <a:buChar char="•"/>
              <a:defRPr sz="1300">
                <a:latin typeface="Open Sans Light"/>
                <a:ea typeface="Open Sans Light"/>
                <a:cs typeface="Open Sans Light"/>
                <a:sym typeface="Open Sans Light"/>
              </a:defRPr>
            </a:pPr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В связи с </a:t>
            </a: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odern No. 20" panose="02070704070505020303" pitchFamily="18" charset="0"/>
              </a:rPr>
              <a:t>COVID-19 </a:t>
            </a:r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мерами предосторожности, номера будут убираться по запросу гостей</a:t>
            </a:r>
            <a:endParaRPr b="1" dirty="0">
              <a:solidFill>
                <a:schemeClr val="tx1">
                  <a:lumMod val="95000"/>
                  <a:lumOff val="5000"/>
                </a:schemeClr>
              </a:solidFill>
              <a:latin typeface="Modern No. 20" panose="02070704070505020303" pitchFamily="18" charset="0"/>
            </a:endParaRP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611</Words>
  <Application>Microsoft Office PowerPoint</Application>
  <PresentationFormat>Custom</PresentationFormat>
  <Paragraphs>107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14" baseType="lpstr">
      <vt:lpstr>Amsterdam One</vt:lpstr>
      <vt:lpstr>Arial</vt:lpstr>
      <vt:lpstr>Arimo</vt:lpstr>
      <vt:lpstr>Bradley Hand ITC</vt:lpstr>
      <vt:lpstr>Calibri</vt:lpstr>
      <vt:lpstr>Modern No. 20</vt:lpstr>
      <vt:lpstr>Open Sans 1</vt:lpstr>
      <vt:lpstr>Open Sans 1 Bold</vt:lpstr>
      <vt:lpstr>Open Sans 2</vt:lpstr>
      <vt:lpstr>Open Sans Light</vt:lpstr>
      <vt:lpstr>Open Sans Light Bold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Mohamed AlSayed</dc:creator>
  <cp:lastModifiedBy>Ahmed Sherif</cp:lastModifiedBy>
  <cp:revision>25</cp:revision>
  <cp:lastPrinted>2021-05-19T14:01:29Z</cp:lastPrinted>
  <dcterms:modified xsi:type="dcterms:W3CDTF">2021-05-19T14:01:32Z</dcterms:modified>
</cp:coreProperties>
</file>