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5"/>
  </p:notesMasterIdLst>
  <p:handoutMasterIdLst>
    <p:handoutMasterId r:id="rId6"/>
  </p:handoutMasterIdLst>
  <p:sldIdLst>
    <p:sldId id="268" r:id="rId3"/>
    <p:sldId id="269" r:id="rId4"/>
  </p:sldIdLst>
  <p:sldSz cx="10691813" cy="7559675"/>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36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93"/>
    <a:srgbClr val="4482B2"/>
    <a:srgbClr val="000000"/>
    <a:srgbClr val="FFFFFF"/>
    <a:srgbClr val="64CAE1"/>
    <a:srgbClr val="3FCDFF"/>
    <a:srgbClr val="4DA1ED"/>
    <a:srgbClr val="0055A5"/>
    <a:srgbClr val="FC8CEC"/>
    <a:srgbClr val="F6B4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5382" autoAdjust="0"/>
  </p:normalViewPr>
  <p:slideViewPr>
    <p:cSldViewPr snapToGrid="0">
      <p:cViewPr varScale="1">
        <p:scale>
          <a:sx n="62" d="100"/>
          <a:sy n="62" d="100"/>
        </p:scale>
        <p:origin x="1350" y="66"/>
      </p:cViewPr>
      <p:guideLst>
        <p:guide orient="horz" pos="2381"/>
        <p:guide pos="3367"/>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2" d="100"/>
          <a:sy n="52" d="100"/>
        </p:scale>
        <p:origin x="295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5659" cy="498135"/>
          </a:xfrm>
          <a:prstGeom prst="rect">
            <a:avLst/>
          </a:prstGeom>
        </p:spPr>
        <p:txBody>
          <a:bodyPr vert="horz" lIns="93777" tIns="46889" rIns="93777" bIns="46889" rtlCol="0"/>
          <a:lstStyle>
            <a:lvl1pPr algn="l">
              <a:defRPr sz="1200"/>
            </a:lvl1pPr>
          </a:lstStyle>
          <a:p>
            <a:endParaRPr/>
          </a:p>
        </p:txBody>
      </p:sp>
      <p:sp>
        <p:nvSpPr>
          <p:cNvPr id="3" name="Date Placeholder 2"/>
          <p:cNvSpPr>
            <a:spLocks noGrp="1"/>
          </p:cNvSpPr>
          <p:nvPr>
            <p:ph type="dt" sz="quarter" idx="1"/>
          </p:nvPr>
        </p:nvSpPr>
        <p:spPr>
          <a:xfrm>
            <a:off x="3850446" y="2"/>
            <a:ext cx="2945659" cy="498135"/>
          </a:xfrm>
          <a:prstGeom prst="rect">
            <a:avLst/>
          </a:prstGeom>
        </p:spPr>
        <p:txBody>
          <a:bodyPr vert="horz" lIns="93777" tIns="46889" rIns="93777" bIns="46889" rtlCol="0"/>
          <a:lstStyle>
            <a:lvl1pPr algn="r">
              <a:defRPr sz="1200"/>
            </a:lvl1pPr>
          </a:lstStyle>
          <a:p>
            <a:fld id="{38D6FE3C-34D8-4B4B-9273-D907B0A3B964}" type="datetimeFigureOut">
              <a:rPr lang="en-US"/>
              <a:pPr/>
              <a:t>10/25/2022</a:t>
            </a:fld>
            <a:endParaRPr/>
          </a:p>
        </p:txBody>
      </p:sp>
      <p:sp>
        <p:nvSpPr>
          <p:cNvPr id="4" name="Footer Placeholder 3"/>
          <p:cNvSpPr>
            <a:spLocks noGrp="1"/>
          </p:cNvSpPr>
          <p:nvPr>
            <p:ph type="ftr" sz="quarter" idx="2"/>
          </p:nvPr>
        </p:nvSpPr>
        <p:spPr>
          <a:xfrm>
            <a:off x="3" y="9430091"/>
            <a:ext cx="2945659" cy="498134"/>
          </a:xfrm>
          <a:prstGeom prst="rect">
            <a:avLst/>
          </a:prstGeom>
        </p:spPr>
        <p:txBody>
          <a:bodyPr vert="horz" lIns="93777" tIns="46889" rIns="93777" bIns="46889" rtlCol="0" anchor="b"/>
          <a:lstStyle>
            <a:lvl1pPr algn="l">
              <a:defRPr sz="1200"/>
            </a:lvl1pPr>
          </a:lstStyle>
          <a:p>
            <a:endParaRPr/>
          </a:p>
        </p:txBody>
      </p:sp>
      <p:sp>
        <p:nvSpPr>
          <p:cNvPr id="5" name="Slide Number Placeholder 4"/>
          <p:cNvSpPr>
            <a:spLocks noGrp="1"/>
          </p:cNvSpPr>
          <p:nvPr>
            <p:ph type="sldNum" sz="quarter" idx="3"/>
          </p:nvPr>
        </p:nvSpPr>
        <p:spPr>
          <a:xfrm>
            <a:off x="3850446" y="9430091"/>
            <a:ext cx="2945659" cy="498134"/>
          </a:xfrm>
          <a:prstGeom prst="rect">
            <a:avLst/>
          </a:prstGeom>
        </p:spPr>
        <p:txBody>
          <a:bodyPr vert="horz" lIns="93777" tIns="46889" rIns="93777" bIns="46889" rtlCol="0" anchor="b"/>
          <a:lstStyle>
            <a:lvl1pPr algn="r">
              <a:defRPr sz="1200"/>
            </a:lvl1pPr>
          </a:lstStyle>
          <a:p>
            <a:fld id="{E169A89D-734B-4FAD-B6E7-2B864E72E489}" type="slidenum">
              <a:rPr/>
              <a:pPr/>
              <a:t>‹#›</a:t>
            </a:fld>
            <a:endParaRPr/>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030288" y="1239838"/>
            <a:ext cx="4737100" cy="3351212"/>
          </a:xfrm>
          <a:prstGeom prst="rect">
            <a:avLst/>
          </a:prstGeom>
          <a:noFill/>
          <a:ln w="12700">
            <a:solidFill>
              <a:prstClr val="black"/>
            </a:solidFill>
          </a:ln>
        </p:spPr>
        <p:txBody>
          <a:bodyPr vert="horz" lIns="93777" tIns="46889" rIns="93777" bIns="46889" rtlCol="0" anchor="ctr"/>
          <a:lstStyle/>
          <a:p>
            <a:endParaRPr/>
          </a:p>
        </p:txBody>
      </p:sp>
      <p:sp>
        <p:nvSpPr>
          <p:cNvPr id="5" name="Notes Placeholder 4"/>
          <p:cNvSpPr>
            <a:spLocks noGrp="1"/>
          </p:cNvSpPr>
          <p:nvPr>
            <p:ph type="body" sz="quarter" idx="3"/>
          </p:nvPr>
        </p:nvSpPr>
        <p:spPr>
          <a:xfrm>
            <a:off x="679768" y="4777971"/>
            <a:ext cx="5438140" cy="3909238"/>
          </a:xfrm>
          <a:prstGeom prst="rect">
            <a:avLst/>
          </a:prstGeom>
        </p:spPr>
        <p:txBody>
          <a:bodyPr vert="horz" lIns="93777" tIns="46889" rIns="93777" bIns="46889" rtlCol="0"/>
          <a:lstStyle/>
          <a:p>
            <a:pPr lvl="0"/>
            <a:r>
              <a:t>Click to edit Master text styles</a:t>
            </a: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4593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319277"/>
      </p:ext>
    </p:extLst>
  </p:cSld>
  <p:clrMapOvr>
    <a:masterClrMapping/>
  </p:clrMapOvr>
  <p:extLst>
    <p:ext uri="{DCECCB84-F9BA-43D5-87BE-67443E8EF086}">
      <p15:sldGuideLst xmlns:p15="http://schemas.microsoft.com/office/powerpoint/2012/main">
        <p15:guide id="1" orient="horz" pos="280" userDrawn="1">
          <p15:clr>
            <a:srgbClr val="FBAE40"/>
          </p15:clr>
        </p15:guide>
        <p15:guide id="2" orient="horz" pos="4482" userDrawn="1">
          <p15:clr>
            <a:srgbClr val="FBAE40"/>
          </p15:clr>
        </p15:guide>
        <p15:guide id="3" pos="244" userDrawn="1">
          <p15:clr>
            <a:srgbClr val="FBAE40"/>
          </p15:clr>
        </p15:guide>
        <p15:guide id="4" pos="1962" userDrawn="1">
          <p15:clr>
            <a:srgbClr val="FBAE40"/>
          </p15:clr>
        </p15:guide>
        <p15:guide id="5" pos="2449" userDrawn="1">
          <p15:clr>
            <a:srgbClr val="FBAE40"/>
          </p15:clr>
        </p15:guide>
        <p15:guide id="6" pos="6493" userDrawn="1">
          <p15:clr>
            <a:srgbClr val="FBAE40"/>
          </p15:clr>
        </p15:guide>
        <p15:guide id="7" pos="471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508751"/>
      </p:ext>
    </p:extLst>
  </p:cSld>
  <p:clrMapOvr>
    <a:masterClrMapping/>
  </p:clrMapOvr>
  <p:extLst>
    <p:ext uri="{DCECCB84-F9BA-43D5-87BE-67443E8EF086}">
      <p15:sldGuideLst xmlns:p15="http://schemas.microsoft.com/office/powerpoint/2012/main">
        <p15:guide id="1" pos="246" userDrawn="1">
          <p15:clr>
            <a:srgbClr val="FBAE40"/>
          </p15:clr>
        </p15:guide>
        <p15:guide id="2" pos="2022" userDrawn="1">
          <p15:clr>
            <a:srgbClr val="FBAE40"/>
          </p15:clr>
        </p15:guide>
        <p15:guide id="3" pos="2510" userDrawn="1">
          <p15:clr>
            <a:srgbClr val="FBAE40"/>
          </p15:clr>
        </p15:guide>
        <p15:guide id="4" pos="4286" userDrawn="1">
          <p15:clr>
            <a:srgbClr val="FBAE40"/>
          </p15:clr>
        </p15:guide>
        <p15:guide id="5" pos="4777" userDrawn="1">
          <p15:clr>
            <a:srgbClr val="FBAE40"/>
          </p15:clr>
        </p15:guide>
        <p15:guide id="6" pos="6489" userDrawn="1">
          <p15:clr>
            <a:srgbClr val="FBAE40"/>
          </p15:clr>
        </p15:guide>
        <p15:guide id="7" orient="horz" pos="280" userDrawn="1">
          <p15:clr>
            <a:srgbClr val="FBAE40"/>
          </p15:clr>
        </p15:guide>
        <p15:guide id="8" orient="horz" pos="4482"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5"/>
            <a:ext cx="9221689" cy="1461188"/>
          </a:xfrm>
          <a:prstGeom prst="rect">
            <a:avLst/>
          </a:prstGeom>
        </p:spPr>
        <p:txBody>
          <a:bodyPr vert="horz" lIns="91440" tIns="45720" rIns="91440" bIns="45720" rtlCol="0" anchor="ctr">
            <a:normAutofit/>
          </a:bodyPr>
          <a:lstStyle/>
          <a:p>
            <a:r>
              <a:rPr lang="en-US"/>
              <a:t>Click to edit Master title style</a:t>
            </a:r>
            <a:endParaRPr/>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735062" y="7006701"/>
            <a:ext cx="2405658" cy="402482"/>
          </a:xfrm>
          <a:prstGeom prst="rect">
            <a:avLst/>
          </a:prstGeom>
        </p:spPr>
        <p:txBody>
          <a:bodyPr vert="horz" lIns="91440" tIns="45720" rIns="91440" bIns="45720" rtlCol="0" anchor="ctr"/>
          <a:lstStyle>
            <a:lvl1pPr algn="l">
              <a:defRPr sz="1403">
                <a:solidFill>
                  <a:schemeClr val="tx1">
                    <a:tint val="75000"/>
                  </a:schemeClr>
                </a:solidFill>
              </a:defRPr>
            </a:lvl1pPr>
          </a:lstStyle>
          <a:p>
            <a:fld id="{FC7BAE6A-DCF3-43E4-B2A0-33D0CF1225FC}" type="datetimeFigureOut">
              <a:rPr lang="en-US"/>
              <a:pPr/>
              <a:t>10/25/2022</a:t>
            </a:fld>
            <a:endParaRPr/>
          </a:p>
        </p:txBody>
      </p:sp>
      <p:sp>
        <p:nvSpPr>
          <p:cNvPr id="5" name="Footer Placeholder 4"/>
          <p:cNvSpPr>
            <a:spLocks noGrp="1"/>
          </p:cNvSpPr>
          <p:nvPr>
            <p:ph type="ftr" sz="quarter" idx="3"/>
          </p:nvPr>
        </p:nvSpPr>
        <p:spPr>
          <a:xfrm>
            <a:off x="3541663" y="7006701"/>
            <a:ext cx="3608487" cy="402482"/>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551093" y="7006701"/>
            <a:ext cx="2405658" cy="402482"/>
          </a:xfrm>
          <a:prstGeom prst="rect">
            <a:avLst/>
          </a:prstGeom>
        </p:spPr>
        <p:txBody>
          <a:bodyPr vert="horz" lIns="91440" tIns="45720" rIns="91440" bIns="45720" rtlCol="0" anchor="ctr"/>
          <a:lstStyle>
            <a:lvl1pPr algn="r">
              <a:defRPr sz="1403">
                <a:solidFill>
                  <a:schemeClr val="tx1">
                    <a:tint val="75000"/>
                  </a:schemeClr>
                </a:solidFill>
              </a:defRPr>
            </a:lvl1pPr>
          </a:lstStyle>
          <a:p>
            <a:fld id="{9F6761A3-4CAC-4C5F-AC82-8DB08D526BC2}" type="slidenum">
              <a:rPr/>
              <a:pPr/>
              <a:t>‹#›</a:t>
            </a:fld>
            <a:endParaRPr/>
          </a:p>
        </p:txBody>
      </p:sp>
      <p:sp>
        <p:nvSpPr>
          <p:cNvPr id="7" name="Rectangle 6"/>
          <p:cNvSpPr/>
          <p:nvPr userDrawn="1"/>
        </p:nvSpPr>
        <p:spPr>
          <a:xfrm>
            <a:off x="10934809" y="0"/>
            <a:ext cx="1943966" cy="75552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76"/>
              </a:spcBef>
            </a:pPr>
            <a:r>
              <a:rPr sz="1701"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19"/>
              </a:spcBef>
            </a:pPr>
            <a:r>
              <a:rPr sz="1063"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38"/>
              </a:spcBef>
            </a:pPr>
            <a:r>
              <a:rPr sz="1063"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38"/>
              </a:spcBef>
            </a:pPr>
            <a:r>
              <a:rPr sz="1701"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638"/>
              </a:spcBef>
            </a:pPr>
            <a:r>
              <a:rPr sz="1063" dirty="0">
                <a:solidFill>
                  <a:prstClr val="white">
                    <a:lumMod val="50000"/>
                  </a:prstClr>
                </a:solidFill>
                <a:latin typeface="Calibri Light" panose="020F0302020204030204" pitchFamily="34" charset="0"/>
                <a:cs typeface="Calibri" panose="020F0502020204030204" pitchFamily="34" charset="0"/>
              </a:rPr>
              <a:t>If you need more placeholders for titles, subtitles or body text, just make a copy of what you need and drag it into place. PowerPoint’s Smart Guides will help you align it with everything else.</a:t>
            </a:r>
            <a:endParaRPr lang="en-US" sz="1063" dirty="0">
              <a:solidFill>
                <a:prstClr val="white">
                  <a:lumMod val="50000"/>
                </a:prstClr>
              </a:solidFill>
              <a:latin typeface="Calibri Light" panose="020F0302020204030204" pitchFamily="34" charset="0"/>
              <a:cs typeface="Calibri" panose="020F0502020204030204" pitchFamily="34" charset="0"/>
            </a:endParaRPr>
          </a:p>
          <a:p>
            <a:pPr lvl="0">
              <a:spcBef>
                <a:spcPts val="638"/>
              </a:spcBef>
            </a:pPr>
            <a:r>
              <a:rPr lang="en-US" sz="1063" dirty="0">
                <a:solidFill>
                  <a:prstClr val="white">
                    <a:lumMod val="50000"/>
                  </a:prstClr>
                </a:solidFill>
                <a:latin typeface="Calibri Light" panose="020F0302020204030204" pitchFamily="34" charset="0"/>
                <a:cs typeface="Calibri" panose="020F0502020204030204" pitchFamily="34" charset="0"/>
              </a:rPr>
              <a:t>By the</a:t>
            </a:r>
            <a:r>
              <a:rPr lang="en-US" sz="1063" baseline="0" dirty="0">
                <a:solidFill>
                  <a:prstClr val="white">
                    <a:lumMod val="50000"/>
                  </a:prstClr>
                </a:solidFill>
                <a:latin typeface="Calibri Light" panose="020F0302020204030204" pitchFamily="34" charset="0"/>
                <a:cs typeface="Calibri" panose="020F0502020204030204" pitchFamily="34" charset="0"/>
              </a:rPr>
              <a:t> way, if you need to move or copy the red lines, you can select them by clicking the dotted outlines.</a:t>
            </a:r>
            <a:endParaRPr lang="en-US" sz="1063"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1069208" rtl="0" eaLnBrk="1" latinLnBrk="0" hangingPunct="1">
        <a:lnSpc>
          <a:spcPct val="90000"/>
        </a:lnSpc>
        <a:spcBef>
          <a:spcPct val="0"/>
        </a:spcBef>
        <a:buNone/>
        <a:defRPr sz="3402"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2126"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1913"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1701"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1488"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1488"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0.png"/><Relationship Id="rId4" Type="http://schemas.openxmlformats.org/officeDocument/2006/relationships/image" Target="../media/image13.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1"/>
          <p:cNvSpPr txBox="1">
            <a:spLocks/>
          </p:cNvSpPr>
          <p:nvPr/>
        </p:nvSpPr>
        <p:spPr>
          <a:xfrm>
            <a:off x="242103" y="5951991"/>
            <a:ext cx="2659949" cy="1010600"/>
          </a:xfrm>
          <a:prstGeom prst="rect">
            <a:avLst/>
          </a:prstGeom>
        </p:spPr>
        <p:txBody>
          <a:bodyPr lIns="0" tIns="0" rIns="0" bIns="0" anchor="b">
            <a:noAutofit/>
          </a:bodyPr>
          <a:lstStyle>
            <a:lvl1pPr marL="0" indent="0" algn="l" defTabSz="1005840" rtl="0" eaLnBrk="1" latinLnBrk="0" hangingPunct="1">
              <a:lnSpc>
                <a:spcPct val="114000"/>
              </a:lnSpc>
              <a:spcBef>
                <a:spcPts val="782"/>
              </a:spcBef>
              <a:buFont typeface="Arial" panose="020B0604020202020204" pitchFamily="34" charset="0"/>
              <a:buNone/>
              <a:defRPr sz="1600" kern="1200">
                <a:solidFill>
                  <a:schemeClr val="tx1"/>
                </a:solidFill>
                <a:latin typeface="RotanaLight" panose="02040502050405020303" pitchFamily="18" charset="0"/>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lgn="ctr">
              <a:lnSpc>
                <a:spcPct val="100000"/>
              </a:lnSpc>
              <a:spcBef>
                <a:spcPts val="0"/>
              </a:spcBef>
            </a:pPr>
            <a:r>
              <a:rPr lang="en-US" sz="1400" b="1" dirty="0">
                <a:solidFill>
                  <a:srgbClr val="000000"/>
                </a:solidFill>
                <a:latin typeface="RotanaBold" panose="02040502050405020303" pitchFamily="18" charset="0"/>
              </a:rPr>
              <a:t>Scan the QR</a:t>
            </a:r>
          </a:p>
          <a:p>
            <a:pPr algn="ctr">
              <a:lnSpc>
                <a:spcPct val="100000"/>
              </a:lnSpc>
              <a:spcBef>
                <a:spcPts val="0"/>
              </a:spcBef>
            </a:pPr>
            <a:r>
              <a:rPr lang="en-US" sz="1400" b="1" dirty="0">
                <a:solidFill>
                  <a:srgbClr val="000000"/>
                </a:solidFill>
                <a:latin typeface="RotanaBold" panose="02040502050405020303" pitchFamily="18" charset="0"/>
              </a:rPr>
              <a:t>code to view</a:t>
            </a:r>
          </a:p>
          <a:p>
            <a:pPr algn="ctr">
              <a:lnSpc>
                <a:spcPct val="100000"/>
              </a:lnSpc>
              <a:spcBef>
                <a:spcPts val="0"/>
              </a:spcBef>
            </a:pPr>
            <a:r>
              <a:rPr lang="en-US" sz="1400" b="1" dirty="0">
                <a:solidFill>
                  <a:srgbClr val="000000"/>
                </a:solidFill>
                <a:latin typeface="RotanaBold" panose="02040502050405020303" pitchFamily="18" charset="0"/>
              </a:rPr>
              <a:t>Restaurants, Bars &amp; </a:t>
            </a:r>
          </a:p>
          <a:p>
            <a:pPr algn="ctr">
              <a:lnSpc>
                <a:spcPct val="100000"/>
              </a:lnSpc>
              <a:spcBef>
                <a:spcPts val="0"/>
              </a:spcBef>
            </a:pPr>
            <a:r>
              <a:rPr lang="en-US" sz="1400" b="1" dirty="0">
                <a:solidFill>
                  <a:srgbClr val="000000"/>
                </a:solidFill>
                <a:latin typeface="RotanaBold" panose="02040502050405020303" pitchFamily="18" charset="0"/>
              </a:rPr>
              <a:t>Facilities’ timings</a:t>
            </a:r>
          </a:p>
        </p:txBody>
      </p:sp>
      <p:sp>
        <p:nvSpPr>
          <p:cNvPr id="22" name="Text Placeholder 21"/>
          <p:cNvSpPr txBox="1">
            <a:spLocks/>
          </p:cNvSpPr>
          <p:nvPr/>
        </p:nvSpPr>
        <p:spPr>
          <a:xfrm>
            <a:off x="7617999" y="0"/>
            <a:ext cx="3073814" cy="7546228"/>
          </a:xfrm>
          <a:prstGeom prst="rect">
            <a:avLst/>
          </a:prstGeom>
          <a:solidFill>
            <a:schemeClr val="bg1"/>
          </a:solidFill>
        </p:spPr>
        <p:txBody>
          <a:bodyPr lIns="0" tIns="0" rIns="0" bIns="0" anchor="t">
            <a:noAutofit/>
          </a:bodyPr>
          <a:lstStyle>
            <a:lvl1pPr marL="0" indent="0" algn="ctr" defTabSz="1005840" rtl="0" eaLnBrk="1" latinLnBrk="0" hangingPunct="1">
              <a:lnSpc>
                <a:spcPct val="100000"/>
              </a:lnSpc>
              <a:spcBef>
                <a:spcPts val="0"/>
              </a:spcBef>
              <a:buFont typeface="Arial" panose="020B0604020202020204" pitchFamily="34" charset="0"/>
              <a:buNone/>
              <a:defRPr sz="2000" kern="1200" baseline="0">
                <a:solidFill>
                  <a:schemeClr val="tx1"/>
                </a:solidFill>
                <a:latin typeface="RotanaLight" panose="02040502050405020303" pitchFamily="18" charset="0"/>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2126" dirty="0">
                <a:solidFill>
                  <a:srgbClr val="005093"/>
                </a:solidFill>
              </a:rPr>
              <a:t> </a:t>
            </a:r>
          </a:p>
          <a:p>
            <a:endParaRPr lang="en-US" sz="2126" dirty="0">
              <a:solidFill>
                <a:srgbClr val="005093"/>
              </a:solidFill>
            </a:endParaRPr>
          </a:p>
          <a:p>
            <a:endParaRPr lang="en-US" sz="2126" dirty="0">
              <a:solidFill>
                <a:srgbClr val="005093"/>
              </a:solidFill>
            </a:endParaRPr>
          </a:p>
          <a:p>
            <a:endParaRPr lang="en-US" sz="2126" dirty="0">
              <a:solidFill>
                <a:srgbClr val="005093"/>
              </a:solidFill>
            </a:endParaRPr>
          </a:p>
          <a:p>
            <a:endParaRPr lang="en-US" sz="2126" dirty="0">
              <a:solidFill>
                <a:srgbClr val="005093"/>
              </a:solidFill>
            </a:endParaRPr>
          </a:p>
          <a:p>
            <a:endParaRPr lang="en-US" sz="2126" dirty="0">
              <a:solidFill>
                <a:srgbClr val="005093"/>
              </a:solidFill>
            </a:endParaRPr>
          </a:p>
          <a:p>
            <a:endParaRPr lang="en-US" sz="2126" dirty="0">
              <a:solidFill>
                <a:srgbClr val="005093"/>
              </a:solidFill>
            </a:endParaRPr>
          </a:p>
          <a:p>
            <a:endParaRPr lang="en-US" sz="2126" dirty="0">
              <a:solidFill>
                <a:srgbClr val="005093"/>
              </a:solidFill>
            </a:endParaRPr>
          </a:p>
          <a:p>
            <a:endParaRPr lang="en-US" sz="1800" dirty="0">
              <a:solidFill>
                <a:srgbClr val="005093"/>
              </a:solidFill>
            </a:endParaRPr>
          </a:p>
          <a:p>
            <a:endParaRPr lang="en-US" sz="1800" dirty="0">
              <a:solidFill>
                <a:srgbClr val="005093"/>
              </a:solidFill>
            </a:endParaRPr>
          </a:p>
          <a:p>
            <a:endParaRPr lang="en-US" sz="1700" dirty="0">
              <a:solidFill>
                <a:srgbClr val="005093"/>
              </a:solidFill>
            </a:endParaRPr>
          </a:p>
          <a:p>
            <a:pPr algn="l"/>
            <a:r>
              <a:rPr lang="en-US" sz="3200" dirty="0" smtClean="0">
                <a:solidFill>
                  <a:srgbClr val="005093"/>
                </a:solidFill>
                <a:latin typeface="RotanaBold" panose="02040502050405020303" pitchFamily="18" charset="0"/>
              </a:rPr>
              <a:t>All </a:t>
            </a:r>
            <a:r>
              <a:rPr lang="en-US" sz="3200" dirty="0">
                <a:solidFill>
                  <a:srgbClr val="005093"/>
                </a:solidFill>
                <a:latin typeface="RotanaBold" panose="02040502050405020303" pitchFamily="18" charset="0"/>
              </a:rPr>
              <a:t>Inclusive</a:t>
            </a:r>
          </a:p>
          <a:p>
            <a:endParaRPr lang="en-US" sz="1800" dirty="0">
              <a:solidFill>
                <a:srgbClr val="005093"/>
              </a:solidFill>
            </a:endParaRPr>
          </a:p>
        </p:txBody>
      </p:sp>
      <p:sp>
        <p:nvSpPr>
          <p:cNvPr id="14" name="Text Placeholder 21"/>
          <p:cNvSpPr txBox="1">
            <a:spLocks/>
          </p:cNvSpPr>
          <p:nvPr/>
        </p:nvSpPr>
        <p:spPr>
          <a:xfrm>
            <a:off x="3784453" y="1002543"/>
            <a:ext cx="3084772" cy="5960048"/>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smtClean="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endParaRPr lang="en-US" sz="1000" b="1" i="1" dirty="0">
              <a:latin typeface="RotanaLight" panose="02040502050405020303" pitchFamily="18" charset="0"/>
              <a:ea typeface="Times New Roman" panose="02020603050405020304" pitchFamily="18" charset="0"/>
              <a:cs typeface="Times New Roman" panose="02020603050405020304" pitchFamily="18" charset="0"/>
            </a:endParaRPr>
          </a:p>
          <a:p>
            <a:endParaRPr lang="en-US" sz="1000" dirty="0">
              <a:solidFill>
                <a:schemeClr val="tx1">
                  <a:lumMod val="85000"/>
                  <a:lumOff val="15000"/>
                </a:schemeClr>
              </a:solidFill>
              <a:latin typeface="RotanaLight" panose="02040502050405020303" pitchFamily="18" charset="0"/>
              <a:ea typeface="Times New Roman" panose="02020603050405020304" pitchFamily="18" charset="0"/>
              <a:cs typeface="Times New Roman" panose="02020603050405020304" pitchFamily="18" charset="0"/>
            </a:endParaRPr>
          </a:p>
          <a:p>
            <a:endParaRPr lang="en-US" sz="1000" dirty="0">
              <a:solidFill>
                <a:schemeClr val="tx1">
                  <a:lumMod val="85000"/>
                  <a:lumOff val="15000"/>
                </a:schemeClr>
              </a:solidFill>
              <a:latin typeface="RotanaLight" panose="02040502050405020303" pitchFamily="18" charset="0"/>
              <a:ea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834" y="4610223"/>
            <a:ext cx="1285682" cy="1279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215" y="425735"/>
            <a:ext cx="2066925"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4116908" y="195882"/>
            <a:ext cx="2276476" cy="646331"/>
          </a:xfrm>
          <a:prstGeom prst="rect">
            <a:avLst/>
          </a:prstGeom>
        </p:spPr>
        <p:txBody>
          <a:bodyPr wrap="square">
            <a:spAutoFit/>
          </a:bodyPr>
          <a:lstStyle/>
          <a:p>
            <a:pPr algn="ctr"/>
            <a:r>
              <a:rPr lang="en-US" sz="1200" b="1" dirty="0">
                <a:latin typeface="RotanaLight" panose="02040502050405020303" pitchFamily="18" charset="0"/>
              </a:rPr>
              <a:t>Your feedback is important to us – please share your experience with us on </a:t>
            </a:r>
          </a:p>
        </p:txBody>
      </p:sp>
      <p:pic>
        <p:nvPicPr>
          <p:cNvPr id="17" name="Picture 2" descr="Tripadvisor - Wikipedi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64761" y="983955"/>
            <a:ext cx="1702976" cy="790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D24F211-66BB-401B-900E-6EA94E746878}"/>
              </a:ext>
            </a:extLst>
          </p:cNvPr>
          <p:cNvSpPr txBox="1"/>
          <p:nvPr/>
        </p:nvSpPr>
        <p:spPr>
          <a:xfrm>
            <a:off x="7617999" y="3899929"/>
            <a:ext cx="1924050" cy="461665"/>
          </a:xfrm>
          <a:prstGeom prst="rect">
            <a:avLst/>
          </a:prstGeom>
          <a:noFill/>
        </p:spPr>
        <p:txBody>
          <a:bodyPr wrap="square" rtlCol="0">
            <a:spAutoFit/>
          </a:bodyPr>
          <a:lstStyle/>
          <a:p>
            <a:r>
              <a:rPr lang="en-US" sz="2400" dirty="0">
                <a:solidFill>
                  <a:srgbClr val="005093"/>
                </a:solidFill>
                <a:latin typeface="Minerva ModernRegular" panose="00000400000000000000" pitchFamily="2" charset="0"/>
              </a:rPr>
              <a:t>Mini guide</a:t>
            </a:r>
            <a:endParaRPr lang="en-GB" sz="2400" dirty="0">
              <a:solidFill>
                <a:srgbClr val="005093"/>
              </a:solidFill>
              <a:latin typeface="Minerva ModernRegular" panose="00000400000000000000" pitchFamily="2" charset="0"/>
            </a:endParaRPr>
          </a:p>
        </p:txBody>
      </p:sp>
      <p:pic>
        <p:nvPicPr>
          <p:cNvPr id="4" name="Picture 3" descr="Text&#10;&#10;Description automatically generated">
            <a:extLst>
              <a:ext uri="{FF2B5EF4-FFF2-40B4-BE49-F238E27FC236}">
                <a16:creationId xmlns:a16="http://schemas.microsoft.com/office/drawing/2014/main" id="{F7AE3694-D3E1-4470-B683-55CA0857C9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21857" y="607232"/>
            <a:ext cx="1492553" cy="790622"/>
          </a:xfrm>
          <a:prstGeom prst="rect">
            <a:avLst/>
          </a:prstGeom>
        </p:spPr>
      </p:pic>
      <p:pic>
        <p:nvPicPr>
          <p:cNvPr id="25" name="Picture 24">
            <a:extLst>
              <a:ext uri="{FF2B5EF4-FFF2-40B4-BE49-F238E27FC236}">
                <a16:creationId xmlns:a16="http://schemas.microsoft.com/office/drawing/2014/main" id="{E4F07508-5BBF-46C3-AA70-F22843AC9217}"/>
              </a:ext>
            </a:extLst>
          </p:cNvPr>
          <p:cNvPicPr>
            <a:picLocks noChangeAspect="1"/>
          </p:cNvPicPr>
          <p:nvPr/>
        </p:nvPicPr>
        <p:blipFill>
          <a:blip r:embed="rId7"/>
          <a:stretch>
            <a:fillRect/>
          </a:stretch>
        </p:blipFill>
        <p:spPr>
          <a:xfrm>
            <a:off x="4824273" y="1985890"/>
            <a:ext cx="1043266" cy="1043266"/>
          </a:xfrm>
          <a:prstGeom prst="rect">
            <a:avLst/>
          </a:prstGeom>
        </p:spPr>
      </p:pic>
      <p:pic>
        <p:nvPicPr>
          <p:cNvPr id="5" name="Picture 4" descr="A picture containing text, sign&#10;&#10;Description automatically generated">
            <a:extLst>
              <a:ext uri="{FF2B5EF4-FFF2-40B4-BE49-F238E27FC236}">
                <a16:creationId xmlns:a16="http://schemas.microsoft.com/office/drawing/2014/main" id="{91F2B5F8-7162-A214-3693-7BCD6C835EF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09702" y="3383505"/>
            <a:ext cx="809949" cy="809949"/>
          </a:xfrm>
          <a:prstGeom prst="rect">
            <a:avLst/>
          </a:prstGeom>
        </p:spPr>
      </p:pic>
      <p:pic>
        <p:nvPicPr>
          <p:cNvPr id="7" name="Picture 6" descr="Icon&#10;&#10;Description automatically generated">
            <a:extLst>
              <a:ext uri="{FF2B5EF4-FFF2-40B4-BE49-F238E27FC236}">
                <a16:creationId xmlns:a16="http://schemas.microsoft.com/office/drawing/2014/main" id="{4CCF8003-ED14-3324-62D1-F2DA0AF744F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23381" y="3854110"/>
            <a:ext cx="960553" cy="1584913"/>
          </a:xfrm>
          <a:prstGeom prst="rect">
            <a:avLst/>
          </a:prstGeom>
        </p:spPr>
      </p:pic>
      <p:pic>
        <p:nvPicPr>
          <p:cNvPr id="9" name="Picture 8" descr="Text, logo&#10;&#10;Description automatically generated with medium confidence">
            <a:extLst>
              <a:ext uri="{FF2B5EF4-FFF2-40B4-BE49-F238E27FC236}">
                <a16:creationId xmlns:a16="http://schemas.microsoft.com/office/drawing/2014/main" id="{888100CB-989E-1A98-23CA-E78B24D625F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38365" y="5773361"/>
            <a:ext cx="2443321" cy="1414260"/>
          </a:xfrm>
          <a:prstGeom prst="rect">
            <a:avLst/>
          </a:prstGeom>
        </p:spPr>
      </p:pic>
      <p:pic>
        <p:nvPicPr>
          <p:cNvPr id="11" name="Picture 10" descr="Qr code&#10;&#10;Description automatically generated">
            <a:extLst>
              <a:ext uri="{FF2B5EF4-FFF2-40B4-BE49-F238E27FC236}">
                <a16:creationId xmlns:a16="http://schemas.microsoft.com/office/drawing/2014/main" id="{58CD9258-2035-06D3-309D-F176EE0840E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32831" y="4160117"/>
            <a:ext cx="960553" cy="960553"/>
          </a:xfrm>
          <a:prstGeom prst="rect">
            <a:avLst/>
          </a:prstGeom>
        </p:spPr>
      </p:pic>
      <p:sp>
        <p:nvSpPr>
          <p:cNvPr id="15" name="Text Placeholder 21">
            <a:extLst>
              <a:ext uri="{FF2B5EF4-FFF2-40B4-BE49-F238E27FC236}">
                <a16:creationId xmlns:a16="http://schemas.microsoft.com/office/drawing/2014/main" id="{123F9CE4-CBD7-AF1D-E5AF-8ABC3F20FB62}"/>
              </a:ext>
            </a:extLst>
          </p:cNvPr>
          <p:cNvSpPr txBox="1">
            <a:spLocks/>
          </p:cNvSpPr>
          <p:nvPr/>
        </p:nvSpPr>
        <p:spPr>
          <a:xfrm>
            <a:off x="4546605" y="3902136"/>
            <a:ext cx="2659949" cy="142274"/>
          </a:xfrm>
          <a:prstGeom prst="rect">
            <a:avLst/>
          </a:prstGeom>
        </p:spPr>
        <p:txBody>
          <a:bodyPr lIns="0" tIns="0" rIns="0" bIns="0" anchor="b">
            <a:noAutofit/>
          </a:bodyPr>
          <a:lstStyle>
            <a:lvl1pPr marL="0" indent="0" algn="l" defTabSz="1005840" rtl="0" eaLnBrk="1" latinLnBrk="0" hangingPunct="1">
              <a:lnSpc>
                <a:spcPct val="114000"/>
              </a:lnSpc>
              <a:spcBef>
                <a:spcPts val="782"/>
              </a:spcBef>
              <a:buFont typeface="Arial" panose="020B0604020202020204" pitchFamily="34" charset="0"/>
              <a:buNone/>
              <a:defRPr sz="1600" kern="1200">
                <a:solidFill>
                  <a:schemeClr val="tx1"/>
                </a:solidFill>
                <a:latin typeface="RotanaLight" panose="02040502050405020303" pitchFamily="18" charset="0"/>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lgn="ctr"/>
            <a:r>
              <a:rPr lang="en-US" sz="1400" b="1" dirty="0">
                <a:solidFill>
                  <a:srgbClr val="000000"/>
                </a:solidFill>
                <a:latin typeface="RotanaBold" panose="02040502050405020303" pitchFamily="18" charset="0"/>
              </a:rPr>
              <a:t>Menu</a:t>
            </a:r>
          </a:p>
        </p:txBody>
      </p:sp>
      <p:pic>
        <p:nvPicPr>
          <p:cNvPr id="18" name="Picture 5">
            <a:extLst>
              <a:ext uri="{FF2B5EF4-FFF2-40B4-BE49-F238E27FC236}">
                <a16:creationId xmlns:a16="http://schemas.microsoft.com/office/drawing/2014/main" id="{941FBFE7-81B6-390C-9A08-1BBE4B338AC7}"/>
              </a:ext>
            </a:extLst>
          </p:cNvPr>
          <p:cNvPicPr>
            <a:picLocks noChangeAspect="1" noChangeArrowheads="1"/>
          </p:cNvPicPr>
          <p:nvPr/>
        </p:nvPicPr>
        <p:blipFill>
          <a:blip r:embed="rId12" cstate="print"/>
          <a:srcRect r="8961"/>
          <a:stretch>
            <a:fillRect/>
          </a:stretch>
        </p:blipFill>
        <p:spPr bwMode="auto">
          <a:xfrm>
            <a:off x="7645065" y="263898"/>
            <a:ext cx="3046748" cy="105793"/>
          </a:xfrm>
          <a:prstGeom prst="rect">
            <a:avLst/>
          </a:prstGeom>
          <a:noFill/>
          <a:ln w="9525">
            <a:noFill/>
            <a:miter lim="800000"/>
            <a:headEnd/>
            <a:tailEnd/>
          </a:ln>
        </p:spPr>
      </p:pic>
      <p:pic>
        <p:nvPicPr>
          <p:cNvPr id="19" name="Picture 5">
            <a:extLst>
              <a:ext uri="{FF2B5EF4-FFF2-40B4-BE49-F238E27FC236}">
                <a16:creationId xmlns:a16="http://schemas.microsoft.com/office/drawing/2014/main" id="{3CA9F7A1-197D-F09A-CC7F-B5813AA268CE}"/>
              </a:ext>
            </a:extLst>
          </p:cNvPr>
          <p:cNvPicPr>
            <a:picLocks noChangeAspect="1" noChangeArrowheads="1"/>
          </p:cNvPicPr>
          <p:nvPr/>
        </p:nvPicPr>
        <p:blipFill>
          <a:blip r:embed="rId12" cstate="print"/>
          <a:srcRect r="8961"/>
          <a:stretch>
            <a:fillRect/>
          </a:stretch>
        </p:blipFill>
        <p:spPr bwMode="auto">
          <a:xfrm>
            <a:off x="7645065" y="7103492"/>
            <a:ext cx="3046748" cy="105793"/>
          </a:xfrm>
          <a:prstGeom prst="rect">
            <a:avLst/>
          </a:prstGeom>
          <a:noFill/>
          <a:ln w="9525">
            <a:noFill/>
            <a:miter lim="800000"/>
            <a:headEnd/>
            <a:tailEnd/>
          </a:ln>
        </p:spPr>
      </p:pic>
      <p:pic>
        <p:nvPicPr>
          <p:cNvPr id="21" name="Picture 5">
            <a:extLst>
              <a:ext uri="{FF2B5EF4-FFF2-40B4-BE49-F238E27FC236}">
                <a16:creationId xmlns:a16="http://schemas.microsoft.com/office/drawing/2014/main" id="{86962659-0D57-FB48-BACC-07C96FE3ED25}"/>
              </a:ext>
            </a:extLst>
          </p:cNvPr>
          <p:cNvPicPr>
            <a:picLocks noChangeAspect="1" noChangeArrowheads="1"/>
          </p:cNvPicPr>
          <p:nvPr/>
        </p:nvPicPr>
        <p:blipFill>
          <a:blip r:embed="rId12" cstate="print"/>
          <a:srcRect r="8961"/>
          <a:stretch>
            <a:fillRect/>
          </a:stretch>
        </p:blipFill>
        <p:spPr bwMode="auto">
          <a:xfrm>
            <a:off x="3731771" y="3429667"/>
            <a:ext cx="3046748" cy="105793"/>
          </a:xfrm>
          <a:prstGeom prst="rect">
            <a:avLst/>
          </a:prstGeom>
          <a:noFill/>
          <a:ln w="9525">
            <a:noFill/>
            <a:miter lim="800000"/>
            <a:headEnd/>
            <a:tailEnd/>
          </a:ln>
        </p:spPr>
      </p:pic>
      <p:pic>
        <p:nvPicPr>
          <p:cNvPr id="23" name="Picture 5">
            <a:extLst>
              <a:ext uri="{FF2B5EF4-FFF2-40B4-BE49-F238E27FC236}">
                <a16:creationId xmlns:a16="http://schemas.microsoft.com/office/drawing/2014/main" id="{54FF8362-77D0-747D-FDAF-29A32D75216C}"/>
              </a:ext>
            </a:extLst>
          </p:cNvPr>
          <p:cNvPicPr>
            <a:picLocks noChangeAspect="1" noChangeArrowheads="1"/>
          </p:cNvPicPr>
          <p:nvPr/>
        </p:nvPicPr>
        <p:blipFill>
          <a:blip r:embed="rId12" cstate="print"/>
          <a:srcRect r="8961"/>
          <a:stretch>
            <a:fillRect/>
          </a:stretch>
        </p:blipFill>
        <p:spPr bwMode="auto">
          <a:xfrm>
            <a:off x="3731771" y="7086787"/>
            <a:ext cx="3046748" cy="105793"/>
          </a:xfrm>
          <a:prstGeom prst="rect">
            <a:avLst/>
          </a:prstGeom>
          <a:noFill/>
          <a:ln w="9525">
            <a:noFill/>
            <a:miter lim="800000"/>
            <a:headEnd/>
            <a:tailEnd/>
          </a:ln>
        </p:spPr>
      </p:pic>
    </p:spTree>
    <p:extLst>
      <p:ext uri="{BB962C8B-B14F-4D97-AF65-F5344CB8AC3E}">
        <p14:creationId xmlns:p14="http://schemas.microsoft.com/office/powerpoint/2010/main" val="151621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 Placeholder 21"/>
          <p:cNvSpPr txBox="1">
            <a:spLocks/>
          </p:cNvSpPr>
          <p:nvPr/>
        </p:nvSpPr>
        <p:spPr>
          <a:xfrm>
            <a:off x="147253" y="260733"/>
            <a:ext cx="3154495" cy="3081457"/>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100" dirty="0">
                <a:solidFill>
                  <a:srgbClr val="000000"/>
                </a:solidFill>
                <a:latin typeface="RotanaLight"/>
              </a:rPr>
              <a:t>Dear Guest,</a:t>
            </a:r>
          </a:p>
          <a:p>
            <a:endParaRPr lang="en-US" sz="300" dirty="0">
              <a:solidFill>
                <a:srgbClr val="000000"/>
              </a:solidFill>
              <a:latin typeface="RotanaLight"/>
            </a:endParaRPr>
          </a:p>
          <a:p>
            <a:r>
              <a:rPr lang="en-US" sz="1100" dirty="0">
                <a:solidFill>
                  <a:srgbClr val="000000"/>
                </a:solidFill>
                <a:latin typeface="RotanaLight"/>
              </a:rPr>
              <a:t>Welcome to Fujairah Rotana Resort &amp; Spa</a:t>
            </a:r>
          </a:p>
          <a:p>
            <a:r>
              <a:rPr lang="en-US" sz="1100" dirty="0">
                <a:solidFill>
                  <a:srgbClr val="000000"/>
                </a:solidFill>
                <a:latin typeface="RotanaLight"/>
              </a:rPr>
              <a:t>Please find herewith relevant information about your meal package as well as a brief resort orientation. </a:t>
            </a:r>
          </a:p>
          <a:p>
            <a:r>
              <a:rPr lang="en-US" sz="1100" dirty="0">
                <a:solidFill>
                  <a:srgbClr val="000000"/>
                </a:solidFill>
                <a:latin typeface="RotanaLight"/>
              </a:rPr>
              <a:t>Should you require any further assistance, please dial ‘0’ for Guest Services.</a:t>
            </a:r>
          </a:p>
          <a:p>
            <a:r>
              <a:rPr lang="en-US" sz="1100" dirty="0">
                <a:solidFill>
                  <a:srgbClr val="000000"/>
                </a:solidFill>
                <a:latin typeface="RotanaLight"/>
              </a:rPr>
              <a:t>We wish you a relaxing stay with us.</a:t>
            </a:r>
          </a:p>
          <a:p>
            <a:pPr>
              <a:defRPr/>
            </a:pPr>
            <a:endParaRPr lang="en-US" sz="1100" dirty="0">
              <a:solidFill>
                <a:srgbClr val="000000"/>
              </a:solidFill>
              <a:latin typeface="RotanaLight"/>
            </a:endParaRPr>
          </a:p>
          <a:p>
            <a:pPr>
              <a:defRPr/>
            </a:pPr>
            <a:r>
              <a:rPr lang="en-US" sz="1100" dirty="0">
                <a:solidFill>
                  <a:srgbClr val="000000"/>
                </a:solidFill>
                <a:latin typeface="RotanaLight"/>
              </a:rPr>
              <a:t>Sincerely</a:t>
            </a:r>
            <a:r>
              <a:rPr lang="en-US" sz="1100" dirty="0" smtClean="0">
                <a:solidFill>
                  <a:srgbClr val="000000"/>
                </a:solidFill>
                <a:latin typeface="RotanaLight"/>
              </a:rPr>
              <a:t>,</a:t>
            </a:r>
            <a:endParaRPr lang="en-US" sz="1100" dirty="0">
              <a:solidFill>
                <a:srgbClr val="000000"/>
              </a:solidFill>
              <a:latin typeface="RotanaLight"/>
            </a:endParaRPr>
          </a:p>
          <a:p>
            <a:pPr>
              <a:spcBef>
                <a:spcPts val="0"/>
              </a:spcBef>
              <a:defRPr/>
            </a:pPr>
            <a:r>
              <a:rPr lang="en-US" sz="1100" b="1" dirty="0" smtClean="0">
                <a:solidFill>
                  <a:srgbClr val="000000"/>
                </a:solidFill>
                <a:latin typeface="RotanaLight"/>
              </a:rPr>
              <a:t>Hotel Management</a:t>
            </a:r>
            <a:endParaRPr lang="en-US" sz="1100" b="1" dirty="0">
              <a:solidFill>
                <a:srgbClr val="000000"/>
              </a:solidFill>
              <a:latin typeface="RotanaLight"/>
            </a:endParaRPr>
          </a:p>
        </p:txBody>
      </p:sp>
      <p:sp>
        <p:nvSpPr>
          <p:cNvPr id="33" name="Text Placeholder 21"/>
          <p:cNvSpPr txBox="1">
            <a:spLocks/>
          </p:cNvSpPr>
          <p:nvPr/>
        </p:nvSpPr>
        <p:spPr>
          <a:xfrm>
            <a:off x="3725928" y="287506"/>
            <a:ext cx="3084772" cy="246270"/>
          </a:xfrm>
          <a:prstGeom prst="rect">
            <a:avLst/>
          </a:prstGeom>
        </p:spPr>
        <p:txBody>
          <a:bodyPr lIns="0" tIns="0" rIns="0" bIns="0" anchor="b">
            <a:noAutofit/>
          </a:bodyPr>
          <a:lstStyle>
            <a:lvl1pPr marL="0" indent="0" algn="l" defTabSz="1005840" rtl="0" eaLnBrk="1" latinLnBrk="0" hangingPunct="1">
              <a:lnSpc>
                <a:spcPct val="114000"/>
              </a:lnSpc>
              <a:spcBef>
                <a:spcPts val="782"/>
              </a:spcBef>
              <a:buFont typeface="Arial" panose="020B0604020202020204" pitchFamily="34" charset="0"/>
              <a:buNone/>
              <a:defRPr sz="1200" b="1" kern="1200" baseline="0">
                <a:solidFill>
                  <a:schemeClr val="tx1"/>
                </a:solidFill>
                <a:latin typeface="RotanaLight" panose="02040502050405020303" pitchFamily="18" charset="0"/>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1600" b="0" dirty="0">
                <a:solidFill>
                  <a:srgbClr val="000000"/>
                </a:solidFill>
              </a:rPr>
              <a:t>All Inclusive Package</a:t>
            </a:r>
          </a:p>
        </p:txBody>
      </p:sp>
      <p:sp>
        <p:nvSpPr>
          <p:cNvPr id="34" name="Text Placeholder 21"/>
          <p:cNvSpPr txBox="1">
            <a:spLocks/>
          </p:cNvSpPr>
          <p:nvPr/>
        </p:nvSpPr>
        <p:spPr>
          <a:xfrm>
            <a:off x="3718979" y="729861"/>
            <a:ext cx="3348814" cy="6583685"/>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pPr>
              <a:lnSpc>
                <a:spcPct val="150000"/>
              </a:lnSpc>
            </a:pPr>
            <a:r>
              <a:rPr lang="en-US" sz="900" dirty="0">
                <a:solidFill>
                  <a:srgbClr val="000000"/>
                </a:solidFill>
                <a:latin typeface="RotanaLight"/>
                <a:ea typeface="Times New Roman" panose="02020603050405020304" pitchFamily="18" charset="0"/>
                <a:cs typeface="Times New Roman" panose="02020603050405020304" pitchFamily="18" charset="0"/>
              </a:rPr>
              <a:t>Includes buffet breakfast, </a:t>
            </a:r>
            <a:r>
              <a:rPr lang="en-US" sz="900" dirty="0" smtClean="0">
                <a:solidFill>
                  <a:srgbClr val="000000"/>
                </a:solidFill>
                <a:latin typeface="RotanaLight"/>
                <a:ea typeface="Times New Roman" panose="02020603050405020304" pitchFamily="18" charset="0"/>
                <a:cs typeface="Times New Roman" panose="02020603050405020304" pitchFamily="18" charset="0"/>
              </a:rPr>
              <a:t>lunch </a:t>
            </a:r>
            <a:r>
              <a:rPr lang="en-US" sz="900" dirty="0">
                <a:solidFill>
                  <a:srgbClr val="000000"/>
                </a:solidFill>
                <a:latin typeface="RotanaLight"/>
                <a:ea typeface="Times New Roman" panose="02020603050405020304" pitchFamily="18" charset="0"/>
                <a:cs typeface="Times New Roman" panose="02020603050405020304" pitchFamily="18" charset="0"/>
              </a:rPr>
              <a:t>and dinner in Mozaique.</a:t>
            </a:r>
          </a:p>
          <a:p>
            <a:r>
              <a:rPr lang="en-US" sz="900" dirty="0">
                <a:solidFill>
                  <a:srgbClr val="000000"/>
                </a:solidFill>
                <a:latin typeface="RotanaLight"/>
                <a:ea typeface="Times New Roman" panose="02020603050405020304" pitchFamily="18" charset="0"/>
                <a:cs typeface="Times New Roman" panose="02020603050405020304" pitchFamily="18" charset="0"/>
              </a:rPr>
              <a:t>Ice-cream in Sharkeys once per day for kids below 12 years old from 4:00 Pm to 5:00 Pm</a:t>
            </a:r>
            <a:endParaRPr lang="en-US" sz="800" dirty="0">
              <a:solidFill>
                <a:srgbClr val="000000"/>
              </a:solidFill>
              <a:latin typeface="RotanaLight"/>
              <a:ea typeface="Times New Roman" panose="02020603050405020304" pitchFamily="18" charset="0"/>
              <a:cs typeface="Times New Roman" panose="02020603050405020304" pitchFamily="18" charset="0"/>
            </a:endParaRPr>
          </a:p>
          <a:p>
            <a:pPr>
              <a:spcAft>
                <a:spcPts val="200"/>
              </a:spcAft>
            </a:pPr>
            <a:r>
              <a:rPr lang="en-US" sz="900" dirty="0">
                <a:solidFill>
                  <a:srgbClr val="000000"/>
                </a:solidFill>
                <a:latin typeface="RotanaLight"/>
                <a:ea typeface="Times New Roman" panose="02020603050405020304" pitchFamily="18" charset="0"/>
                <a:cs typeface="Times New Roman" panose="02020603050405020304" pitchFamily="18" charset="0"/>
              </a:rPr>
              <a:t>The all-inclusive package starts on the day of arrival at 15:00hrs and ends on the departure day at 12:00 noon.</a:t>
            </a:r>
            <a:endParaRPr lang="en-US" sz="100" dirty="0">
              <a:solidFill>
                <a:srgbClr val="000000"/>
              </a:solidFill>
              <a:latin typeface="RotanaLight"/>
              <a:ea typeface="Times New Roman" panose="02020603050405020304" pitchFamily="18" charset="0"/>
              <a:cs typeface="Times New Roman" panose="02020603050405020304" pitchFamily="18" charset="0"/>
            </a:endParaRPr>
          </a:p>
          <a:p>
            <a:r>
              <a:rPr lang="en-US" sz="900" dirty="0">
                <a:solidFill>
                  <a:srgbClr val="000000"/>
                </a:solidFill>
                <a:latin typeface="RotanaLight"/>
                <a:ea typeface="Times New Roman" panose="02020603050405020304" pitchFamily="18" charset="0"/>
                <a:cs typeface="Times New Roman" panose="02020603050405020304" pitchFamily="18" charset="0"/>
              </a:rPr>
              <a:t>All Inclusive alcoholic beverages will be served from </a:t>
            </a:r>
            <a:r>
              <a:rPr lang="en-US" sz="900" b="1" dirty="0" smtClean="0">
                <a:solidFill>
                  <a:srgbClr val="000000"/>
                </a:solidFill>
                <a:latin typeface="RotanaLight"/>
                <a:ea typeface="Times New Roman" panose="02020603050405020304" pitchFamily="18" charset="0"/>
                <a:cs typeface="Times New Roman" panose="02020603050405020304" pitchFamily="18" charset="0"/>
              </a:rPr>
              <a:t>10:00 </a:t>
            </a:r>
            <a:r>
              <a:rPr lang="en-US" sz="900" b="1" dirty="0">
                <a:solidFill>
                  <a:srgbClr val="000000"/>
                </a:solidFill>
                <a:latin typeface="RotanaLight"/>
                <a:ea typeface="Times New Roman" panose="02020603050405020304" pitchFamily="18" charset="0"/>
                <a:cs typeface="Times New Roman" panose="02020603050405020304" pitchFamily="18" charset="0"/>
              </a:rPr>
              <a:t>Am </a:t>
            </a:r>
            <a:r>
              <a:rPr lang="en-US" sz="900" dirty="0">
                <a:solidFill>
                  <a:srgbClr val="000000"/>
                </a:solidFill>
                <a:latin typeface="RotanaLight"/>
                <a:ea typeface="Times New Roman" panose="02020603050405020304" pitchFamily="18" charset="0"/>
                <a:cs typeface="Times New Roman" panose="02020603050405020304" pitchFamily="18" charset="0"/>
              </a:rPr>
              <a:t>till </a:t>
            </a:r>
            <a:r>
              <a:rPr lang="en-US" sz="900" b="1" dirty="0" smtClean="0">
                <a:solidFill>
                  <a:srgbClr val="000000"/>
                </a:solidFill>
                <a:latin typeface="RotanaLight"/>
                <a:ea typeface="Times New Roman" panose="02020603050405020304" pitchFamily="18" charset="0"/>
                <a:cs typeface="Times New Roman" panose="02020603050405020304" pitchFamily="18" charset="0"/>
              </a:rPr>
              <a:t>10:00 </a:t>
            </a:r>
            <a:r>
              <a:rPr lang="en-US" sz="900" b="1" dirty="0">
                <a:solidFill>
                  <a:srgbClr val="000000"/>
                </a:solidFill>
                <a:latin typeface="RotanaLight"/>
                <a:ea typeface="Times New Roman" panose="02020603050405020304" pitchFamily="18" charset="0"/>
                <a:cs typeface="Times New Roman" panose="02020603050405020304" pitchFamily="18" charset="0"/>
              </a:rPr>
              <a:t>Pm </a:t>
            </a:r>
            <a:r>
              <a:rPr lang="en-US" sz="900" dirty="0">
                <a:solidFill>
                  <a:srgbClr val="000000"/>
                </a:solidFill>
                <a:latin typeface="RotanaLight"/>
                <a:ea typeface="Times New Roman" panose="02020603050405020304" pitchFamily="18" charset="0"/>
                <a:cs typeface="Times New Roman" panose="02020603050405020304" pitchFamily="18" charset="0"/>
              </a:rPr>
              <a:t>in our </a:t>
            </a:r>
            <a:r>
              <a:rPr lang="en-US" sz="900" dirty="0" smtClean="0">
                <a:solidFill>
                  <a:srgbClr val="000000"/>
                </a:solidFill>
                <a:latin typeface="RotanaLight"/>
                <a:ea typeface="Times New Roman" panose="02020603050405020304" pitchFamily="18" charset="0"/>
                <a:cs typeface="Times New Roman" panose="02020603050405020304" pitchFamily="18" charset="0"/>
              </a:rPr>
              <a:t>outlets.</a:t>
            </a:r>
          </a:p>
          <a:p>
            <a:r>
              <a:rPr lang="en-US" sz="900" b="1" u="sng" dirty="0" err="1" smtClean="0">
                <a:solidFill>
                  <a:srgbClr val="000000"/>
                </a:solidFill>
                <a:latin typeface="RotanaLight"/>
                <a:ea typeface="Times New Roman" panose="02020603050405020304" pitchFamily="18" charset="0"/>
                <a:cs typeface="Times New Roman" panose="02020603050405020304" pitchFamily="18" charset="0"/>
              </a:rPr>
              <a:t>Sharkeys</a:t>
            </a:r>
            <a:r>
              <a:rPr lang="en-US" sz="900" b="1" u="sng" dirty="0">
                <a:solidFill>
                  <a:srgbClr val="000000"/>
                </a:solidFill>
                <a:latin typeface="RotanaLight"/>
                <a:ea typeface="Times New Roman" panose="02020603050405020304" pitchFamily="18" charset="0"/>
                <a:cs typeface="Times New Roman" panose="02020603050405020304" pitchFamily="18" charset="0"/>
              </a:rPr>
              <a:t>:</a:t>
            </a:r>
          </a:p>
          <a:p>
            <a:pPr marL="171450" indent="-171450">
              <a:spcBef>
                <a:spcPts val="0"/>
              </a:spcBef>
              <a:buFontTx/>
              <a:buChar char="-"/>
            </a:pPr>
            <a:r>
              <a:rPr lang="en-US" sz="900" dirty="0">
                <a:solidFill>
                  <a:srgbClr val="000000"/>
                </a:solidFill>
                <a:latin typeface="RotanaLight"/>
                <a:ea typeface="Times New Roman" panose="02020603050405020304" pitchFamily="18" charset="0"/>
                <a:cs typeface="Times New Roman" panose="02020603050405020304" pitchFamily="18" charset="0"/>
              </a:rPr>
              <a:t>All-inclusive drinks are served from 12:00 Pm to </a:t>
            </a:r>
            <a:r>
              <a:rPr lang="en-US" sz="900" dirty="0" smtClean="0">
                <a:solidFill>
                  <a:srgbClr val="000000"/>
                </a:solidFill>
                <a:latin typeface="RotanaLight"/>
                <a:ea typeface="Times New Roman" panose="02020603050405020304" pitchFamily="18" charset="0"/>
                <a:cs typeface="Times New Roman" panose="02020603050405020304" pitchFamily="18" charset="0"/>
              </a:rPr>
              <a:t>10:00 </a:t>
            </a:r>
            <a:r>
              <a:rPr lang="en-US" sz="900" dirty="0">
                <a:solidFill>
                  <a:srgbClr val="000000"/>
                </a:solidFill>
                <a:latin typeface="RotanaLight"/>
                <a:ea typeface="Times New Roman" panose="02020603050405020304" pitchFamily="18" charset="0"/>
                <a:cs typeface="Times New Roman" panose="02020603050405020304" pitchFamily="18" charset="0"/>
              </a:rPr>
              <a:t>Pm</a:t>
            </a:r>
          </a:p>
          <a:p>
            <a:pPr marL="171450" indent="-171450">
              <a:spcBef>
                <a:spcPts val="0"/>
              </a:spcBef>
              <a:buFontTx/>
              <a:buChar char="-"/>
            </a:pPr>
            <a:r>
              <a:rPr lang="en-US" sz="900" dirty="0">
                <a:solidFill>
                  <a:srgbClr val="000000"/>
                </a:solidFill>
                <a:latin typeface="RotanaLight"/>
                <a:ea typeface="Times New Roman" panose="02020603050405020304" pitchFamily="18" charset="0"/>
                <a:cs typeface="Times New Roman" panose="02020603050405020304" pitchFamily="18" charset="0"/>
              </a:rPr>
              <a:t>AED 60 credit per day, per adult can be used against your food bill instead of your lunch &amp;</a:t>
            </a:r>
            <a:r>
              <a:rPr lang="en-US" sz="900" dirty="0" smtClean="0">
                <a:solidFill>
                  <a:srgbClr val="000000"/>
                </a:solidFill>
                <a:latin typeface="RotanaLight"/>
                <a:ea typeface="Times New Roman" panose="02020603050405020304" pitchFamily="18" charset="0"/>
                <a:cs typeface="Times New Roman" panose="02020603050405020304" pitchFamily="18" charset="0"/>
              </a:rPr>
              <a:t> dinner at Mozaique restaurant. </a:t>
            </a:r>
          </a:p>
          <a:p>
            <a:pPr marL="171450" indent="-171450">
              <a:spcBef>
                <a:spcPts val="0"/>
              </a:spcBef>
              <a:buFontTx/>
              <a:buChar char="-"/>
            </a:pPr>
            <a:r>
              <a:rPr lang="en-US" sz="900" dirty="0" smtClean="0">
                <a:solidFill>
                  <a:srgbClr val="000000"/>
                </a:solidFill>
                <a:latin typeface="RotanaLight"/>
                <a:ea typeface="Times New Roman" panose="02020603050405020304" pitchFamily="18" charset="0"/>
                <a:cs typeface="Times New Roman" panose="02020603050405020304" pitchFamily="18" charset="0"/>
              </a:rPr>
              <a:t>Kids </a:t>
            </a:r>
            <a:r>
              <a:rPr lang="en-US" sz="900" dirty="0">
                <a:solidFill>
                  <a:srgbClr val="000000"/>
                </a:solidFill>
                <a:latin typeface="RotanaLight"/>
                <a:ea typeface="Times New Roman" panose="02020603050405020304" pitchFamily="18" charset="0"/>
                <a:cs typeface="Times New Roman" panose="02020603050405020304" pitchFamily="18" charset="0"/>
              </a:rPr>
              <a:t>below 12 years old dine for free from the kid's menu, while dinning with their parents</a:t>
            </a:r>
          </a:p>
          <a:p>
            <a:pPr>
              <a:lnSpc>
                <a:spcPct val="150000"/>
              </a:lnSpc>
              <a:spcBef>
                <a:spcPts val="0"/>
              </a:spcBef>
            </a:pPr>
            <a:r>
              <a:rPr lang="en-US" sz="900" b="1" u="sng" dirty="0" smtClean="0">
                <a:solidFill>
                  <a:srgbClr val="000000"/>
                </a:solidFill>
                <a:latin typeface="RotanaLight"/>
                <a:ea typeface="Times New Roman" panose="02020603050405020304" pitchFamily="18" charset="0"/>
                <a:cs typeface="Times New Roman" panose="02020603050405020304" pitchFamily="18" charset="0"/>
              </a:rPr>
              <a:t>Tropicana:</a:t>
            </a:r>
          </a:p>
          <a:p>
            <a:pPr marL="171450" indent="-171450">
              <a:spcBef>
                <a:spcPts val="0"/>
              </a:spcBef>
              <a:buFontTx/>
              <a:buChar char="-"/>
            </a:pPr>
            <a:r>
              <a:rPr lang="en-US" sz="900" dirty="0" smtClean="0">
                <a:solidFill>
                  <a:srgbClr val="000000"/>
                </a:solidFill>
                <a:latin typeface="RotanaLight"/>
                <a:ea typeface="Times New Roman" panose="02020603050405020304" pitchFamily="18" charset="0"/>
                <a:cs typeface="Times New Roman" panose="02020603050405020304" pitchFamily="18" charset="0"/>
              </a:rPr>
              <a:t>All-inclusive drinks are served from 10:00 Am to 7:00 Pm</a:t>
            </a:r>
          </a:p>
          <a:p>
            <a:pPr marL="171450" indent="-171450">
              <a:spcBef>
                <a:spcPts val="0"/>
              </a:spcBef>
              <a:buFontTx/>
              <a:buChar char="-"/>
            </a:pPr>
            <a:r>
              <a:rPr lang="en-US" sz="900" dirty="0" smtClean="0">
                <a:solidFill>
                  <a:srgbClr val="000000"/>
                </a:solidFill>
                <a:latin typeface="RotanaLight"/>
                <a:ea typeface="Times New Roman" panose="02020603050405020304" pitchFamily="18" charset="0"/>
                <a:cs typeface="Times New Roman" panose="02020603050405020304" pitchFamily="18" charset="0"/>
              </a:rPr>
              <a:t>AED </a:t>
            </a:r>
            <a:r>
              <a:rPr lang="en-US" sz="900" dirty="0">
                <a:solidFill>
                  <a:srgbClr val="000000"/>
                </a:solidFill>
                <a:latin typeface="RotanaLight"/>
                <a:ea typeface="Times New Roman" panose="02020603050405020304" pitchFamily="18" charset="0"/>
                <a:cs typeface="Times New Roman" panose="02020603050405020304" pitchFamily="18" charset="0"/>
              </a:rPr>
              <a:t>60 credit per day, per adult can be used against your food bill instead of your </a:t>
            </a:r>
            <a:r>
              <a:rPr lang="en-US" sz="900" dirty="0" smtClean="0">
                <a:solidFill>
                  <a:srgbClr val="000000"/>
                </a:solidFill>
                <a:latin typeface="RotanaLight"/>
                <a:ea typeface="Times New Roman" panose="02020603050405020304" pitchFamily="18" charset="0"/>
                <a:cs typeface="Times New Roman" panose="02020603050405020304" pitchFamily="18" charset="0"/>
              </a:rPr>
              <a:t>lunch</a:t>
            </a:r>
            <a:r>
              <a:rPr lang="en-US" sz="900" dirty="0">
                <a:solidFill>
                  <a:srgbClr val="000000"/>
                </a:solidFill>
                <a:latin typeface="RotanaLight"/>
                <a:ea typeface="Times New Roman" panose="02020603050405020304" pitchFamily="18" charset="0"/>
                <a:cs typeface="Times New Roman" panose="02020603050405020304" pitchFamily="18" charset="0"/>
              </a:rPr>
              <a:t> at Mozaique restaurant. </a:t>
            </a:r>
            <a:endParaRPr lang="en-US" sz="900" dirty="0" smtClean="0">
              <a:solidFill>
                <a:srgbClr val="000000"/>
              </a:solidFill>
              <a:latin typeface="RotanaLight"/>
              <a:ea typeface="Times New Roman" panose="02020603050405020304" pitchFamily="18" charset="0"/>
              <a:cs typeface="Times New Roman" panose="02020603050405020304" pitchFamily="18" charset="0"/>
            </a:endParaRPr>
          </a:p>
          <a:p>
            <a:pPr marL="171450" indent="-171450">
              <a:spcBef>
                <a:spcPts val="0"/>
              </a:spcBef>
              <a:buFontTx/>
              <a:buChar char="-"/>
            </a:pPr>
            <a:r>
              <a:rPr lang="en-US" sz="900" dirty="0" smtClean="0">
                <a:solidFill>
                  <a:srgbClr val="000000"/>
                </a:solidFill>
                <a:latin typeface="RotanaLight"/>
                <a:ea typeface="Times New Roman" panose="02020603050405020304" pitchFamily="18" charset="0"/>
                <a:cs typeface="Times New Roman" panose="02020603050405020304" pitchFamily="18" charset="0"/>
              </a:rPr>
              <a:t>Kids </a:t>
            </a:r>
            <a:r>
              <a:rPr lang="en-US" sz="900" dirty="0">
                <a:solidFill>
                  <a:srgbClr val="000000"/>
                </a:solidFill>
                <a:latin typeface="RotanaLight"/>
                <a:ea typeface="Times New Roman" panose="02020603050405020304" pitchFamily="18" charset="0"/>
                <a:cs typeface="Times New Roman" panose="02020603050405020304" pitchFamily="18" charset="0"/>
              </a:rPr>
              <a:t>below 12 years old dine for free from the kid's menu, while dinning with their parents.</a:t>
            </a:r>
          </a:p>
          <a:p>
            <a:pPr>
              <a:spcBef>
                <a:spcPts val="0"/>
              </a:spcBef>
            </a:pPr>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endParaRPr lang="en-US" sz="1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r>
              <a:rPr lang="en-US" sz="900" b="1" u="sng" dirty="0" err="1">
                <a:solidFill>
                  <a:srgbClr val="000000"/>
                </a:solidFill>
                <a:latin typeface="RotanaLight"/>
                <a:ea typeface="Times New Roman" panose="02020603050405020304" pitchFamily="18" charset="0"/>
                <a:cs typeface="Times New Roman" panose="02020603050405020304" pitchFamily="18" charset="0"/>
              </a:rPr>
              <a:t>BarMuda</a:t>
            </a:r>
            <a:r>
              <a:rPr lang="en-US" sz="900" b="1" u="sng" dirty="0">
                <a:solidFill>
                  <a:srgbClr val="000000"/>
                </a:solidFill>
                <a:latin typeface="RotanaLight"/>
                <a:ea typeface="Times New Roman" panose="02020603050405020304" pitchFamily="18" charset="0"/>
                <a:cs typeface="Times New Roman" panose="02020603050405020304" pitchFamily="18" charset="0"/>
              </a:rPr>
              <a:t>: </a:t>
            </a:r>
          </a:p>
          <a:p>
            <a:pPr marL="171450" indent="-171450">
              <a:spcBef>
                <a:spcPts val="0"/>
              </a:spcBef>
              <a:buFontTx/>
              <a:buChar char="-"/>
            </a:pPr>
            <a:r>
              <a:rPr lang="en-US" sz="900" dirty="0">
                <a:solidFill>
                  <a:srgbClr val="000000"/>
                </a:solidFill>
                <a:latin typeface="RotanaLight"/>
                <a:ea typeface="Times New Roman" panose="02020603050405020304" pitchFamily="18" charset="0"/>
                <a:cs typeface="Times New Roman" panose="02020603050405020304" pitchFamily="18" charset="0"/>
              </a:rPr>
              <a:t>All-inclusive drinks are served from </a:t>
            </a:r>
            <a:r>
              <a:rPr lang="en-US" sz="900" dirty="0" smtClean="0">
                <a:solidFill>
                  <a:srgbClr val="000000"/>
                </a:solidFill>
                <a:latin typeface="RotanaLight"/>
                <a:ea typeface="Times New Roman" panose="02020603050405020304" pitchFamily="18" charset="0"/>
                <a:cs typeface="Times New Roman" panose="02020603050405020304" pitchFamily="18" charset="0"/>
              </a:rPr>
              <a:t>06:00 </a:t>
            </a:r>
            <a:r>
              <a:rPr lang="en-US" sz="900" dirty="0">
                <a:solidFill>
                  <a:srgbClr val="000000"/>
                </a:solidFill>
                <a:latin typeface="RotanaLight"/>
                <a:ea typeface="Times New Roman" panose="02020603050405020304" pitchFamily="18" charset="0"/>
                <a:cs typeface="Times New Roman" panose="02020603050405020304" pitchFamily="18" charset="0"/>
              </a:rPr>
              <a:t>Pm to </a:t>
            </a:r>
            <a:r>
              <a:rPr lang="en-US" sz="900" dirty="0" smtClean="0">
                <a:solidFill>
                  <a:srgbClr val="000000"/>
                </a:solidFill>
                <a:latin typeface="RotanaLight"/>
                <a:ea typeface="Times New Roman" panose="02020603050405020304" pitchFamily="18" charset="0"/>
                <a:cs typeface="Times New Roman" panose="02020603050405020304" pitchFamily="18" charset="0"/>
              </a:rPr>
              <a:t>10:00 </a:t>
            </a:r>
            <a:r>
              <a:rPr lang="en-US" sz="900" dirty="0">
                <a:solidFill>
                  <a:srgbClr val="000000"/>
                </a:solidFill>
                <a:latin typeface="RotanaLight"/>
                <a:ea typeface="Times New Roman" panose="02020603050405020304" pitchFamily="18" charset="0"/>
                <a:cs typeface="Times New Roman" panose="02020603050405020304" pitchFamily="18" charset="0"/>
              </a:rPr>
              <a:t>Pm </a:t>
            </a:r>
            <a:endParaRPr lang="en-US" sz="900" dirty="0" smtClean="0">
              <a:solidFill>
                <a:srgbClr val="000000"/>
              </a:solidFill>
              <a:latin typeface="RotanaLight"/>
              <a:ea typeface="Times New Roman" panose="02020603050405020304" pitchFamily="18" charset="0"/>
              <a:cs typeface="Times New Roman" panose="02020603050405020304" pitchFamily="18" charset="0"/>
            </a:endParaRPr>
          </a:p>
          <a:p>
            <a:pPr marL="171450" indent="-171450">
              <a:spcBef>
                <a:spcPts val="0"/>
              </a:spcBef>
              <a:buFontTx/>
              <a:buChar char="-"/>
            </a:pPr>
            <a:r>
              <a:rPr lang="en-US" sz="900" dirty="0" smtClean="0">
                <a:solidFill>
                  <a:srgbClr val="000000"/>
                </a:solidFill>
                <a:latin typeface="RotanaLight"/>
                <a:ea typeface="Times New Roman" panose="02020603050405020304" pitchFamily="18" charset="0"/>
                <a:cs typeface="Times New Roman" panose="02020603050405020304" pitchFamily="18" charset="0"/>
              </a:rPr>
              <a:t>Guests </a:t>
            </a:r>
            <a:r>
              <a:rPr lang="en-US" sz="900" dirty="0">
                <a:solidFill>
                  <a:srgbClr val="000000"/>
                </a:solidFill>
                <a:latin typeface="RotanaLight"/>
                <a:ea typeface="Times New Roman" panose="02020603050405020304" pitchFamily="18" charset="0"/>
                <a:cs typeface="Times New Roman" panose="02020603050405020304" pitchFamily="18" charset="0"/>
              </a:rPr>
              <a:t>are entitled for 30% discount on the </a:t>
            </a:r>
            <a:r>
              <a:rPr lang="en-US" sz="900" dirty="0" smtClean="0">
                <a:solidFill>
                  <a:srgbClr val="000000"/>
                </a:solidFill>
                <a:latin typeface="RotanaLight"/>
                <a:ea typeface="Times New Roman" panose="02020603050405020304" pitchFamily="18" charset="0"/>
                <a:cs typeface="Times New Roman" panose="02020603050405020304" pitchFamily="18" charset="0"/>
              </a:rPr>
              <a:t>Food </a:t>
            </a:r>
            <a:r>
              <a:rPr lang="en-US" sz="900" dirty="0">
                <a:solidFill>
                  <a:srgbClr val="000000"/>
                </a:solidFill>
                <a:latin typeface="RotanaLight"/>
                <a:ea typeface="Times New Roman" panose="02020603050405020304" pitchFamily="18" charset="0"/>
                <a:cs typeface="Times New Roman" panose="02020603050405020304" pitchFamily="18" charset="0"/>
              </a:rPr>
              <a:t>bill </a:t>
            </a:r>
            <a:r>
              <a:rPr lang="en-US" sz="900" dirty="0" smtClean="0">
                <a:solidFill>
                  <a:srgbClr val="000000"/>
                </a:solidFill>
                <a:latin typeface="RotanaLight"/>
                <a:ea typeface="Times New Roman" panose="02020603050405020304" pitchFamily="18" charset="0"/>
                <a:cs typeface="Times New Roman" panose="02020603050405020304" pitchFamily="18" charset="0"/>
              </a:rPr>
              <a:t>(</a:t>
            </a:r>
            <a:r>
              <a:rPr lang="en-US" sz="900" dirty="0">
                <a:solidFill>
                  <a:srgbClr val="000000"/>
                </a:solidFill>
                <a:latin typeface="RotanaLight"/>
                <a:ea typeface="Times New Roman" panose="02020603050405020304" pitchFamily="18" charset="0"/>
                <a:cs typeface="Times New Roman" panose="02020603050405020304" pitchFamily="18" charset="0"/>
              </a:rPr>
              <a:t>excluding Tobacco and special promotions) </a:t>
            </a:r>
            <a:endParaRPr lang="en-US" sz="900" dirty="0" smtClean="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endParaRPr lang="en-US" sz="900" dirty="0" smtClean="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r>
              <a:rPr lang="en-US" sz="900" b="1" u="sng" dirty="0" smtClean="0">
                <a:solidFill>
                  <a:srgbClr val="000000"/>
                </a:solidFill>
                <a:latin typeface="RotanaLight"/>
                <a:ea typeface="Times New Roman" panose="02020603050405020304" pitchFamily="18" charset="0"/>
                <a:cs typeface="Times New Roman" panose="02020603050405020304" pitchFamily="18" charset="0"/>
              </a:rPr>
              <a:t>Waves</a:t>
            </a:r>
            <a:r>
              <a:rPr lang="en-US" sz="900" b="1" u="sng" dirty="0">
                <a:solidFill>
                  <a:srgbClr val="000000"/>
                </a:solidFill>
                <a:latin typeface="RotanaLight"/>
                <a:ea typeface="Times New Roman" panose="02020603050405020304" pitchFamily="18" charset="0"/>
                <a:cs typeface="Times New Roman" panose="02020603050405020304" pitchFamily="18" charset="0"/>
              </a:rPr>
              <a:t>:</a:t>
            </a:r>
          </a:p>
          <a:p>
            <a:pPr marL="171450" indent="-171450">
              <a:spcBef>
                <a:spcPts val="0"/>
              </a:spcBef>
              <a:buFontTx/>
              <a:buChar char="-"/>
            </a:pPr>
            <a:r>
              <a:rPr lang="en-US" sz="900" dirty="0">
                <a:solidFill>
                  <a:srgbClr val="000000"/>
                </a:solidFill>
                <a:latin typeface="RotanaLight"/>
                <a:ea typeface="Times New Roman" panose="02020603050405020304" pitchFamily="18" charset="0"/>
                <a:cs typeface="Times New Roman" panose="02020603050405020304" pitchFamily="18" charset="0"/>
              </a:rPr>
              <a:t>All-inclusive drinks are served from 06:30 Pm to </a:t>
            </a:r>
            <a:r>
              <a:rPr lang="en-US" sz="900" dirty="0" smtClean="0">
                <a:solidFill>
                  <a:srgbClr val="000000"/>
                </a:solidFill>
                <a:latin typeface="RotanaLight"/>
                <a:ea typeface="Times New Roman" panose="02020603050405020304" pitchFamily="18" charset="0"/>
                <a:cs typeface="Times New Roman" panose="02020603050405020304" pitchFamily="18" charset="0"/>
              </a:rPr>
              <a:t>10:00 </a:t>
            </a:r>
            <a:r>
              <a:rPr lang="en-US" sz="900" dirty="0">
                <a:solidFill>
                  <a:srgbClr val="000000"/>
                </a:solidFill>
                <a:latin typeface="RotanaLight"/>
                <a:ea typeface="Times New Roman" panose="02020603050405020304" pitchFamily="18" charset="0"/>
                <a:cs typeface="Times New Roman" panose="02020603050405020304" pitchFamily="18" charset="0"/>
              </a:rPr>
              <a:t>Pm</a:t>
            </a:r>
          </a:p>
          <a:p>
            <a:pPr marL="171450" indent="-171450">
              <a:spcBef>
                <a:spcPts val="0"/>
              </a:spcBef>
              <a:buFontTx/>
              <a:buChar char="-"/>
            </a:pPr>
            <a:r>
              <a:rPr lang="en-US" sz="900" dirty="0">
                <a:solidFill>
                  <a:srgbClr val="000000"/>
                </a:solidFill>
                <a:latin typeface="RotanaLight"/>
                <a:ea typeface="Times New Roman" panose="02020603050405020304" pitchFamily="18" charset="0"/>
                <a:cs typeface="Times New Roman" panose="02020603050405020304" pitchFamily="18" charset="0"/>
              </a:rPr>
              <a:t>Guests are entitled for 30% discount on the food bill (excluding Tobacco and special promotions) </a:t>
            </a:r>
            <a:endParaRPr lang="en-US" sz="900" dirty="0" smtClean="0">
              <a:solidFill>
                <a:srgbClr val="000000"/>
              </a:solidFill>
              <a:latin typeface="RotanaLight"/>
              <a:ea typeface="Times New Roman" panose="02020603050405020304" pitchFamily="18" charset="0"/>
              <a:cs typeface="Times New Roman" panose="02020603050405020304" pitchFamily="18" charset="0"/>
            </a:endParaRPr>
          </a:p>
          <a:p>
            <a:pPr marL="171450" indent="-171450">
              <a:spcBef>
                <a:spcPts val="0"/>
              </a:spcBef>
              <a:buFontTx/>
              <a:buChar char="-"/>
            </a:pPr>
            <a:r>
              <a:rPr lang="en-US" sz="900" dirty="0" smtClean="0">
                <a:solidFill>
                  <a:srgbClr val="000000"/>
                </a:solidFill>
                <a:latin typeface="RotanaLight"/>
                <a:ea typeface="Times New Roman" panose="02020603050405020304" pitchFamily="18" charset="0"/>
                <a:cs typeface="Times New Roman" panose="02020603050405020304" pitchFamily="18" charset="0"/>
              </a:rPr>
              <a:t>Kids </a:t>
            </a:r>
            <a:r>
              <a:rPr lang="en-US" sz="900" dirty="0">
                <a:solidFill>
                  <a:srgbClr val="000000"/>
                </a:solidFill>
                <a:latin typeface="RotanaLight"/>
                <a:ea typeface="Times New Roman" panose="02020603050405020304" pitchFamily="18" charset="0"/>
                <a:cs typeface="Times New Roman" panose="02020603050405020304" pitchFamily="18" charset="0"/>
              </a:rPr>
              <a:t>below 12 years old dine for free from the kid's menu, while dinning with their parents.</a:t>
            </a:r>
          </a:p>
          <a:p>
            <a:pPr>
              <a:spcBef>
                <a:spcPts val="0"/>
              </a:spcBef>
            </a:pPr>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pPr>
            <a:r>
              <a:rPr lang="en-US" sz="900" b="1" u="sng" dirty="0">
                <a:solidFill>
                  <a:srgbClr val="000000"/>
                </a:solidFill>
                <a:latin typeface="RotanaLight"/>
                <a:ea typeface="Times New Roman" panose="02020603050405020304" pitchFamily="18" charset="0"/>
                <a:cs typeface="Times New Roman" panose="02020603050405020304" pitchFamily="18" charset="0"/>
              </a:rPr>
              <a:t>Outlets not included:</a:t>
            </a:r>
            <a:r>
              <a:rPr lang="en-US" sz="900" b="1" dirty="0">
                <a:solidFill>
                  <a:srgbClr val="000000"/>
                </a:solidFill>
                <a:latin typeface="RotanaLight"/>
                <a:ea typeface="Times New Roman" panose="02020603050405020304" pitchFamily="18" charset="0"/>
                <a:cs typeface="Times New Roman" panose="02020603050405020304" pitchFamily="18" charset="0"/>
              </a:rPr>
              <a:t> </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Room Service and Al Falaj Lobby Café.</a:t>
            </a:r>
          </a:p>
          <a:p>
            <a:endParaRPr lang="en-US" sz="900" dirty="0">
              <a:solidFill>
                <a:srgbClr val="000000"/>
              </a:solidFill>
              <a:latin typeface="RotanaLight"/>
              <a:ea typeface="Times New Roman" panose="02020603050405020304" pitchFamily="18" charset="0"/>
              <a:cs typeface="Times New Roman" panose="02020603050405020304" pitchFamily="18" charset="0"/>
            </a:endParaRPr>
          </a:p>
          <a:p>
            <a:r>
              <a:rPr lang="en-US" b="1" dirty="0" smtClean="0">
                <a:solidFill>
                  <a:srgbClr val="000000"/>
                </a:solidFill>
                <a:latin typeface="RotanaLight"/>
                <a:ea typeface="Times New Roman" panose="02020603050405020304" pitchFamily="18" charset="0"/>
                <a:cs typeface="Times New Roman" panose="02020603050405020304" pitchFamily="18" charset="0"/>
              </a:rPr>
              <a:t>Additional Benefits:</a:t>
            </a:r>
          </a:p>
          <a:p>
            <a:pPr marL="171450" indent="-171450">
              <a:buFontTx/>
              <a:buChar char="-"/>
            </a:pPr>
            <a:r>
              <a:rPr lang="en-US" sz="1000" dirty="0" smtClean="0">
                <a:solidFill>
                  <a:srgbClr val="000000"/>
                </a:solidFill>
                <a:latin typeface="RotanaLight"/>
                <a:ea typeface="Times New Roman" panose="02020603050405020304" pitchFamily="18" charset="0"/>
                <a:cs typeface="Times New Roman" panose="02020603050405020304" pitchFamily="18" charset="0"/>
              </a:rPr>
              <a:t>Add </a:t>
            </a:r>
            <a:r>
              <a:rPr lang="en-US" sz="1000" b="1" dirty="0">
                <a:solidFill>
                  <a:schemeClr val="accent1">
                    <a:lumMod val="75000"/>
                  </a:schemeClr>
                </a:solidFill>
                <a:latin typeface="RotanaLight"/>
                <a:ea typeface="Times New Roman" panose="02020603050405020304" pitchFamily="18" charset="0"/>
                <a:cs typeface="Times New Roman" panose="02020603050405020304" pitchFamily="18" charset="0"/>
              </a:rPr>
              <a:t>AED 180 </a:t>
            </a:r>
            <a:r>
              <a:rPr lang="en-US" sz="1000" dirty="0">
                <a:solidFill>
                  <a:srgbClr val="000000"/>
                </a:solidFill>
                <a:latin typeface="RotanaLight"/>
                <a:ea typeface="Times New Roman" panose="02020603050405020304" pitchFamily="18" charset="0"/>
                <a:cs typeface="Times New Roman" panose="02020603050405020304" pitchFamily="18" charset="0"/>
              </a:rPr>
              <a:t>per person, per night and upgrade your package to </a:t>
            </a:r>
            <a:r>
              <a:rPr lang="en-US" sz="1000" b="1" dirty="0">
                <a:solidFill>
                  <a:srgbClr val="000000"/>
                </a:solidFill>
                <a:latin typeface="RotanaLight"/>
                <a:ea typeface="Times New Roman" panose="02020603050405020304" pitchFamily="18" charset="0"/>
                <a:cs typeface="Times New Roman" panose="02020603050405020304" pitchFamily="18" charset="0"/>
              </a:rPr>
              <a:t>“Dine Around</a:t>
            </a:r>
            <a:r>
              <a:rPr lang="en-US" sz="1000" b="1" dirty="0" smtClean="0">
                <a:solidFill>
                  <a:srgbClr val="000000"/>
                </a:solidFill>
                <a:latin typeface="RotanaLight"/>
                <a:ea typeface="Times New Roman" panose="02020603050405020304" pitchFamily="18" charset="0"/>
                <a:cs typeface="Times New Roman" panose="02020603050405020304" pitchFamily="18" charset="0"/>
              </a:rPr>
              <a:t>”</a:t>
            </a:r>
          </a:p>
          <a:p>
            <a:pPr marL="171450" indent="-171450">
              <a:buFontTx/>
              <a:buChar char="-"/>
            </a:pPr>
            <a:r>
              <a:rPr lang="en-US" sz="1000" dirty="0">
                <a:solidFill>
                  <a:srgbClr val="000000"/>
                </a:solidFill>
                <a:latin typeface="RotanaLight"/>
              </a:rPr>
              <a:t>Enjoy 50% discount on </a:t>
            </a:r>
            <a:r>
              <a:rPr lang="en-US" sz="1000" dirty="0" smtClean="0">
                <a:solidFill>
                  <a:srgbClr val="000000"/>
                </a:solidFill>
                <a:latin typeface="RotanaLight"/>
              </a:rPr>
              <a:t>All-inclusive </a:t>
            </a:r>
            <a:r>
              <a:rPr lang="en-US" sz="1000" dirty="0">
                <a:solidFill>
                  <a:srgbClr val="000000"/>
                </a:solidFill>
                <a:latin typeface="RotanaLight"/>
              </a:rPr>
              <a:t>beverages from </a:t>
            </a:r>
            <a:r>
              <a:rPr lang="en-US" sz="1000" dirty="0" smtClean="0">
                <a:solidFill>
                  <a:srgbClr val="000000"/>
                </a:solidFill>
                <a:latin typeface="RotanaLight"/>
              </a:rPr>
              <a:t>10:00 Pm onwards </a:t>
            </a:r>
            <a:r>
              <a:rPr lang="en-US" sz="1000" dirty="0">
                <a:solidFill>
                  <a:srgbClr val="000000"/>
                </a:solidFill>
                <a:latin typeface="RotanaLight"/>
              </a:rPr>
              <a:t>in all participating outlets </a:t>
            </a:r>
          </a:p>
          <a:p>
            <a:pPr marL="171450" indent="-171450">
              <a:buFontTx/>
              <a:buChar char="-"/>
            </a:pPr>
            <a:endParaRPr lang="en-US" sz="1000" b="1" dirty="0">
              <a:solidFill>
                <a:srgbClr val="000000"/>
              </a:solidFill>
              <a:latin typeface="RotanaLight"/>
              <a:ea typeface="Times New Roman" panose="02020603050405020304" pitchFamily="18" charset="0"/>
              <a:cs typeface="Times New Roman" panose="02020603050405020304" pitchFamily="18" charset="0"/>
            </a:endParaRPr>
          </a:p>
          <a:p>
            <a:pPr>
              <a:lnSpc>
                <a:spcPct val="150000"/>
              </a:lnSpc>
            </a:pPr>
            <a:endParaRPr lang="en-US" sz="800" dirty="0">
              <a:solidFill>
                <a:srgbClr val="000000"/>
              </a:solidFill>
              <a:latin typeface="RotanaLight"/>
              <a:ea typeface="Times New Roman" panose="02020603050405020304" pitchFamily="18" charset="0"/>
              <a:cs typeface="Times New Roman" panose="02020603050405020304" pitchFamily="18" charset="0"/>
            </a:endParaRPr>
          </a:p>
          <a:p>
            <a:endParaRPr lang="en-US" sz="800" dirty="0">
              <a:solidFill>
                <a:srgbClr val="000000"/>
              </a:solidFill>
              <a:latin typeface="RotanaLight" panose="02040502050405020303" pitchFamily="18" charset="0"/>
              <a:ea typeface="Times New Roman" panose="02020603050405020304" pitchFamily="18" charset="0"/>
              <a:cs typeface="Times New Roman" panose="02020603050405020304" pitchFamily="18" charset="0"/>
            </a:endParaRPr>
          </a:p>
          <a:p>
            <a:endParaRPr lang="en-US" sz="800" dirty="0">
              <a:solidFill>
                <a:srgbClr val="000000"/>
              </a:solidFill>
              <a:latin typeface="RotanaLight"/>
              <a:ea typeface="Times New Roman" panose="02020603050405020304" pitchFamily="18" charset="0"/>
              <a:cs typeface="Times New Roman" panose="02020603050405020304" pitchFamily="18" charset="0"/>
            </a:endParaRPr>
          </a:p>
          <a:p>
            <a:endParaRPr lang="en-US" sz="800" dirty="0">
              <a:solidFill>
                <a:srgbClr val="000000"/>
              </a:solidFill>
              <a:latin typeface="RotanaLight"/>
              <a:ea typeface="Times New Roman" panose="02020603050405020304" pitchFamily="18" charset="0"/>
              <a:cs typeface="Times New Roman" panose="02020603050405020304" pitchFamily="18" charset="0"/>
            </a:endParaRPr>
          </a:p>
          <a:p>
            <a:endParaRPr lang="en-US" sz="800" dirty="0">
              <a:solidFill>
                <a:srgbClr val="000000"/>
              </a:solidFill>
              <a:latin typeface="RotanaLight" panose="02040502050405020303" pitchFamily="18" charset="0"/>
              <a:ea typeface="Times New Roman" panose="02020603050405020304" pitchFamily="18" charset="0"/>
              <a:cs typeface="Times New Roman" panose="02020603050405020304" pitchFamily="18" charset="0"/>
            </a:endParaRPr>
          </a:p>
          <a:p>
            <a:endParaRPr lang="en-US" sz="800" dirty="0">
              <a:solidFill>
                <a:srgbClr val="000000"/>
              </a:solidFill>
              <a:latin typeface="RotanaLight" panose="02040502050405020303" pitchFamily="18" charset="0"/>
              <a:ea typeface="Times New Roman" panose="02020603050405020304" pitchFamily="18" charset="0"/>
              <a:cs typeface="Times New Roman" panose="02020603050405020304" pitchFamily="18" charset="0"/>
            </a:endParaRPr>
          </a:p>
          <a:p>
            <a:endParaRPr lang="en-US" sz="800" dirty="0">
              <a:solidFill>
                <a:srgbClr val="000000"/>
              </a:solidFill>
              <a:latin typeface="RotanaLight" panose="02040502050405020303" pitchFamily="18" charset="0"/>
              <a:ea typeface="Times New Roman" panose="02020603050405020304" pitchFamily="18" charset="0"/>
              <a:cs typeface="Times New Roman" panose="02020603050405020304" pitchFamily="18" charset="0"/>
            </a:endParaRPr>
          </a:p>
        </p:txBody>
      </p:sp>
      <p:sp>
        <p:nvSpPr>
          <p:cNvPr id="64" name="Text Placeholder 21"/>
          <p:cNvSpPr txBox="1">
            <a:spLocks/>
          </p:cNvSpPr>
          <p:nvPr/>
        </p:nvSpPr>
        <p:spPr>
          <a:xfrm>
            <a:off x="167469" y="3728386"/>
            <a:ext cx="2023281" cy="259474"/>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200" b="1" dirty="0">
                <a:latin typeface="RotanaLight" panose="02040502050405020303"/>
              </a:rPr>
              <a:t>Download our mobile App by scanning the  below QR codes </a:t>
            </a:r>
          </a:p>
          <a:p>
            <a:endParaRPr lang="en-US" sz="1000" b="1" dirty="0"/>
          </a:p>
        </p:txBody>
      </p:sp>
      <p:sp>
        <p:nvSpPr>
          <p:cNvPr id="68" name="Text Placeholder 21"/>
          <p:cNvSpPr txBox="1">
            <a:spLocks/>
          </p:cNvSpPr>
          <p:nvPr/>
        </p:nvSpPr>
        <p:spPr>
          <a:xfrm>
            <a:off x="147253" y="6243170"/>
            <a:ext cx="3154495" cy="314048"/>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200" dirty="0">
                <a:latin typeface="RotanaLight" panose="02040502050405020303" pitchFamily="18" charset="0"/>
              </a:rPr>
              <a:t>Follow us on Social Media </a:t>
            </a:r>
            <a:r>
              <a:rPr lang="en-US" sz="1200" b="1" dirty="0">
                <a:latin typeface="RotanaLight" panose="02040502050405020303" pitchFamily="18" charset="0"/>
              </a:rPr>
              <a:t>@fujairahrotana</a:t>
            </a:r>
          </a:p>
          <a:p>
            <a:endParaRPr lang="en-US" sz="1000" dirty="0"/>
          </a:p>
        </p:txBody>
      </p:sp>
      <p:sp>
        <p:nvSpPr>
          <p:cNvPr id="56" name="Text Placeholder 21"/>
          <p:cNvSpPr txBox="1">
            <a:spLocks/>
          </p:cNvSpPr>
          <p:nvPr/>
        </p:nvSpPr>
        <p:spPr>
          <a:xfrm>
            <a:off x="7632970" y="5797508"/>
            <a:ext cx="2901025" cy="316108"/>
          </a:xfrm>
          <a:prstGeom prst="rect">
            <a:avLst/>
          </a:prstGeom>
          <a:ln>
            <a:noFill/>
          </a:ln>
        </p:spPr>
        <p:txBody>
          <a:bodyPr lIns="0" tIns="0" rIns="0" bIns="0" anchor="b">
            <a:noAutofit/>
          </a:bodyPr>
          <a:lstStyle>
            <a:lvl1pPr marL="0" indent="0" algn="l" defTabSz="1005840" rtl="0" eaLnBrk="1" latinLnBrk="0" hangingPunct="1">
              <a:lnSpc>
                <a:spcPct val="114000"/>
              </a:lnSpc>
              <a:spcBef>
                <a:spcPts val="782"/>
              </a:spcBef>
              <a:buFont typeface="Arial" panose="020B0604020202020204" pitchFamily="34" charset="0"/>
              <a:buNone/>
              <a:defRPr sz="1600" b="0" kern="1200">
                <a:solidFill>
                  <a:schemeClr val="tx1"/>
                </a:solidFill>
                <a:latin typeface="RotanaLight" panose="02040502050405020303" pitchFamily="18" charset="0"/>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dirty="0">
                <a:solidFill>
                  <a:srgbClr val="000000"/>
                </a:solidFill>
              </a:rPr>
              <a:t>Additional Information</a:t>
            </a:r>
          </a:p>
        </p:txBody>
      </p:sp>
      <p:sp>
        <p:nvSpPr>
          <p:cNvPr id="57" name="Text Placeholder 21"/>
          <p:cNvSpPr txBox="1">
            <a:spLocks/>
          </p:cNvSpPr>
          <p:nvPr/>
        </p:nvSpPr>
        <p:spPr>
          <a:xfrm>
            <a:off x="7652084" y="6328510"/>
            <a:ext cx="2901740" cy="985036"/>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000" dirty="0">
                <a:solidFill>
                  <a:srgbClr val="000000"/>
                </a:solidFill>
                <a:latin typeface="RotanaLight"/>
                <a:ea typeface="Times New Roman" panose="02020603050405020304" pitchFamily="18" charset="0"/>
                <a:cs typeface="Times New Roman" panose="02020603050405020304" pitchFamily="18" charset="0"/>
              </a:rPr>
              <a:t>For your safety and hygienic reasons, outside </a:t>
            </a:r>
            <a:br>
              <a:rPr lang="en-US" sz="1000" dirty="0">
                <a:solidFill>
                  <a:srgbClr val="000000"/>
                </a:solidFill>
                <a:latin typeface="RotanaLight"/>
                <a:ea typeface="Times New Roman" panose="02020603050405020304" pitchFamily="18" charset="0"/>
                <a:cs typeface="Times New Roman" panose="02020603050405020304" pitchFamily="18" charset="0"/>
              </a:rPr>
            </a:br>
            <a:r>
              <a:rPr lang="en-US" sz="1000" dirty="0">
                <a:solidFill>
                  <a:srgbClr val="000000"/>
                </a:solidFill>
                <a:latin typeface="RotanaLight"/>
                <a:ea typeface="Times New Roman" panose="02020603050405020304" pitchFamily="18" charset="0"/>
                <a:cs typeface="Times New Roman" panose="02020603050405020304" pitchFamily="18" charset="0"/>
              </a:rPr>
              <a:t>food, shisha, kid’s roller board (Segway), </a:t>
            </a:r>
            <a:br>
              <a:rPr lang="en-US" sz="1000" dirty="0">
                <a:solidFill>
                  <a:srgbClr val="000000"/>
                </a:solidFill>
                <a:latin typeface="RotanaLight"/>
                <a:ea typeface="Times New Roman" panose="02020603050405020304" pitchFamily="18" charset="0"/>
                <a:cs typeface="Times New Roman" panose="02020603050405020304" pitchFamily="18" charset="0"/>
              </a:rPr>
            </a:br>
            <a:r>
              <a:rPr lang="en-US" sz="1000" dirty="0">
                <a:solidFill>
                  <a:srgbClr val="000000"/>
                </a:solidFill>
                <a:latin typeface="RotanaLight"/>
                <a:ea typeface="Times New Roman" panose="02020603050405020304" pitchFamily="18" charset="0"/>
                <a:cs typeface="Times New Roman" panose="02020603050405020304" pitchFamily="18" charset="0"/>
              </a:rPr>
              <a:t>scooter &amp; bicycle are strictly not permitted </a:t>
            </a:r>
            <a:br>
              <a:rPr lang="en-US" sz="1000" dirty="0">
                <a:solidFill>
                  <a:srgbClr val="000000"/>
                </a:solidFill>
                <a:latin typeface="RotanaLight"/>
                <a:ea typeface="Times New Roman" panose="02020603050405020304" pitchFamily="18" charset="0"/>
                <a:cs typeface="Times New Roman" panose="02020603050405020304" pitchFamily="18" charset="0"/>
              </a:rPr>
            </a:br>
            <a:r>
              <a:rPr lang="en-US" sz="1000" dirty="0">
                <a:solidFill>
                  <a:srgbClr val="000000"/>
                </a:solidFill>
                <a:latin typeface="RotanaLight"/>
                <a:ea typeface="Times New Roman" panose="02020603050405020304" pitchFamily="18" charset="0"/>
                <a:cs typeface="Times New Roman" panose="02020603050405020304" pitchFamily="18" charset="0"/>
              </a:rPr>
              <a:t>in all resort premises</a:t>
            </a:r>
          </a:p>
        </p:txBody>
      </p:sp>
      <p:sp>
        <p:nvSpPr>
          <p:cNvPr id="58" name="Text Placeholder 21"/>
          <p:cNvSpPr txBox="1">
            <a:spLocks/>
          </p:cNvSpPr>
          <p:nvPr/>
        </p:nvSpPr>
        <p:spPr>
          <a:xfrm>
            <a:off x="7652084" y="738647"/>
            <a:ext cx="2887294" cy="1890113"/>
          </a:xfrm>
          <a:prstGeom prst="rect">
            <a:avLst/>
          </a:prstGeom>
        </p:spPr>
        <p:txBody>
          <a:bodyPr lIns="0" tIns="0" rIns="0" bIns="0" anchor="t">
            <a:noAutofit/>
          </a:bodyPr>
          <a:lstStyle>
            <a:lvl1pPr marL="0" marR="0" indent="0" algn="l" defTabSz="983007" rtl="0" eaLnBrk="1" fontAlgn="auto" latinLnBrk="0" hangingPunct="1">
              <a:lnSpc>
                <a:spcPct val="100000"/>
              </a:lnSpc>
              <a:spcBef>
                <a:spcPts val="586"/>
              </a:spcBef>
              <a:spcAft>
                <a:spcPts val="0"/>
              </a:spcAft>
              <a:buClrTx/>
              <a:buSzTx/>
              <a:buFont typeface="Arial" panose="020B0604020202020204" pitchFamily="34" charset="0"/>
              <a:buNone/>
              <a:tabLst/>
              <a:defRPr lang="en-US" sz="1050" b="0" u="none" kern="1200">
                <a:solidFill>
                  <a:schemeClr val="tx1"/>
                </a:solidFill>
                <a:effectLst/>
                <a:latin typeface="RotanaLight" panose="02040502050405020303" pitchFamily="18" charset="0"/>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pPr>
              <a:defRPr/>
            </a:pPr>
            <a:r>
              <a:rPr lang="en-US" sz="1100" b="1" dirty="0">
                <a:solidFill>
                  <a:srgbClr val="000000"/>
                </a:solidFill>
                <a:latin typeface="RotanaLight"/>
              </a:rPr>
              <a:t>Non-alcoholic Beverages</a:t>
            </a:r>
          </a:p>
          <a:p>
            <a:pPr>
              <a:lnSpc>
                <a:spcPct val="200000"/>
              </a:lnSpc>
              <a:spcBef>
                <a:spcPts val="0"/>
              </a:spcBef>
              <a:defRPr/>
            </a:pPr>
            <a:r>
              <a:rPr lang="en-US" sz="900" b="1" u="sng" dirty="0">
                <a:solidFill>
                  <a:srgbClr val="000000"/>
                </a:solidFill>
                <a:latin typeface="RotanaLight"/>
                <a:ea typeface="Times New Roman" panose="02020603050405020304" pitchFamily="18" charset="0"/>
                <a:cs typeface="Times New Roman" panose="02020603050405020304" pitchFamily="18" charset="0"/>
              </a:rPr>
              <a:t>Water:</a:t>
            </a:r>
          </a:p>
          <a:p>
            <a:pPr>
              <a:spcBef>
                <a:spcPts val="0"/>
              </a:spcBef>
              <a:defRPr/>
            </a:pPr>
            <a:r>
              <a:rPr lang="en-US" sz="900" dirty="0">
                <a:solidFill>
                  <a:srgbClr val="000000"/>
                </a:solidFill>
                <a:latin typeface="RotanaLight"/>
                <a:ea typeface="Times New Roman" panose="02020603050405020304" pitchFamily="18" charset="0"/>
                <a:cs typeface="Times New Roman" panose="02020603050405020304" pitchFamily="18" charset="0"/>
              </a:rPr>
              <a:t>Local mineral still water (small / large)</a:t>
            </a:r>
          </a:p>
          <a:p>
            <a:pPr>
              <a:spcBef>
                <a:spcPts val="0"/>
              </a:spcBef>
              <a:defRPr/>
            </a:pPr>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defRPr/>
            </a:pPr>
            <a:r>
              <a:rPr lang="en-US" sz="900" b="1" u="sng" dirty="0">
                <a:solidFill>
                  <a:srgbClr val="000000"/>
                </a:solidFill>
                <a:latin typeface="RotanaLight"/>
                <a:ea typeface="Times New Roman" panose="02020603050405020304" pitchFamily="18" charset="0"/>
                <a:cs typeface="Times New Roman" panose="02020603050405020304" pitchFamily="18" charset="0"/>
              </a:rPr>
              <a:t>Chilled juices &amp; soft drinks:</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All soft drinks &amp; Canned juices</a:t>
            </a:r>
          </a:p>
          <a:p>
            <a:pPr>
              <a:spcBef>
                <a:spcPts val="0"/>
              </a:spcBef>
            </a:pPr>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a:spcBef>
                <a:spcPts val="0"/>
              </a:spcBef>
              <a:defRPr/>
            </a:pPr>
            <a:r>
              <a:rPr lang="en-US" sz="900" b="1" u="sng" dirty="0">
                <a:solidFill>
                  <a:srgbClr val="000000"/>
                </a:solidFill>
                <a:latin typeface="RotanaLight"/>
                <a:ea typeface="Times New Roman" panose="02020603050405020304" pitchFamily="18" charset="0"/>
                <a:cs typeface="Times New Roman" panose="02020603050405020304" pitchFamily="18" charset="0"/>
              </a:rPr>
              <a:t>Hot beverages:</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All kinds of coffee &amp; tea (including Ice tea/Coffee)</a:t>
            </a:r>
          </a:p>
        </p:txBody>
      </p:sp>
      <p:sp>
        <p:nvSpPr>
          <p:cNvPr id="59" name="Text Placeholder 21"/>
          <p:cNvSpPr txBox="1">
            <a:spLocks/>
          </p:cNvSpPr>
          <p:nvPr/>
        </p:nvSpPr>
        <p:spPr>
          <a:xfrm>
            <a:off x="7652084" y="2596826"/>
            <a:ext cx="2887294" cy="3146131"/>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200" b="1" dirty="0">
                <a:solidFill>
                  <a:srgbClr val="000000"/>
                </a:solidFill>
                <a:latin typeface="RotanaLight"/>
              </a:rPr>
              <a:t>Alcoholic Beverages</a:t>
            </a:r>
          </a:p>
          <a:p>
            <a:pPr defTabSz="983007">
              <a:lnSpc>
                <a:spcPct val="200000"/>
              </a:lnSpc>
              <a:spcBef>
                <a:spcPts val="0"/>
              </a:spcBef>
              <a:defRPr/>
            </a:pPr>
            <a:r>
              <a:rPr lang="en-US" sz="900" b="1" u="sng" dirty="0">
                <a:solidFill>
                  <a:srgbClr val="000000"/>
                </a:solidFill>
                <a:latin typeface="RotanaLight"/>
                <a:ea typeface="Times New Roman" panose="02020603050405020304" pitchFamily="18" charset="0"/>
                <a:cs typeface="Times New Roman" panose="02020603050405020304" pitchFamily="18" charset="0"/>
              </a:rPr>
              <a:t>House wine:</a:t>
            </a:r>
            <a:r>
              <a:rPr lang="en-US" sz="900" u="sng" dirty="0">
                <a:solidFill>
                  <a:srgbClr val="000000"/>
                </a:solidFill>
                <a:latin typeface="RotanaLight"/>
                <a:ea typeface="Times New Roman" panose="02020603050405020304" pitchFamily="18" charset="0"/>
                <a:cs typeface="Times New Roman" panose="02020603050405020304" pitchFamily="18" charset="0"/>
              </a:rPr>
              <a:t> </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Red wine, white wine &amp; Rose</a:t>
            </a:r>
          </a:p>
          <a:p>
            <a:pPr>
              <a:spcBef>
                <a:spcPts val="0"/>
              </a:spcBef>
            </a:pPr>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defTabSz="983007">
              <a:spcBef>
                <a:spcPts val="0"/>
              </a:spcBef>
              <a:defRPr/>
            </a:pPr>
            <a:r>
              <a:rPr lang="en-US" sz="900" b="1" u="sng" dirty="0">
                <a:solidFill>
                  <a:srgbClr val="000000"/>
                </a:solidFill>
                <a:latin typeface="RotanaLight"/>
                <a:ea typeface="Times New Roman" panose="02020603050405020304" pitchFamily="18" charset="0"/>
                <a:cs typeface="Times New Roman" panose="02020603050405020304" pitchFamily="18" charset="0"/>
              </a:rPr>
              <a:t>Beers:</a:t>
            </a:r>
          </a:p>
          <a:p>
            <a:pPr lvl="0">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Becks &amp; </a:t>
            </a:r>
            <a:r>
              <a:rPr lang="en-US" sz="900" dirty="0" err="1">
                <a:solidFill>
                  <a:srgbClr val="000000"/>
                </a:solidFill>
                <a:latin typeface="RotanaLight"/>
                <a:ea typeface="Times New Roman" panose="02020603050405020304" pitchFamily="18" charset="0"/>
                <a:cs typeface="Times New Roman" panose="02020603050405020304" pitchFamily="18" charset="0"/>
              </a:rPr>
              <a:t>l</a:t>
            </a:r>
            <a:r>
              <a:rPr lang="en-US" sz="900" dirty="0" err="1">
                <a:solidFill>
                  <a:srgbClr val="000000"/>
                </a:solidFill>
                <a:latin typeface="RotanaLight"/>
                <a:cs typeface="Times New Roman" panose="02020603050405020304" pitchFamily="18" charset="0"/>
              </a:rPr>
              <a:t>öwenbräu</a:t>
            </a:r>
            <a:r>
              <a:rPr lang="en-US" sz="900" dirty="0">
                <a:solidFill>
                  <a:srgbClr val="000000"/>
                </a:solidFill>
                <a:latin typeface="RotanaLight"/>
                <a:cs typeface="Times New Roman" panose="02020603050405020304" pitchFamily="18" charset="0"/>
              </a:rPr>
              <a:t>  </a:t>
            </a:r>
          </a:p>
          <a:p>
            <a:pPr lvl="0">
              <a:spcBef>
                <a:spcPts val="0"/>
              </a:spcBef>
            </a:pPr>
            <a:endParaRPr lang="en-US" sz="900" dirty="0">
              <a:solidFill>
                <a:srgbClr val="000000"/>
              </a:solidFill>
              <a:latin typeface="RotanaLight"/>
              <a:cs typeface="Times New Roman" panose="02020603050405020304" pitchFamily="18" charset="0"/>
            </a:endParaRPr>
          </a:p>
          <a:p>
            <a:pPr defTabSz="983007">
              <a:spcBef>
                <a:spcPts val="0"/>
              </a:spcBef>
              <a:defRPr/>
            </a:pPr>
            <a:r>
              <a:rPr lang="en-US" sz="900" b="1" u="sng" dirty="0">
                <a:solidFill>
                  <a:srgbClr val="000000"/>
                </a:solidFill>
                <a:latin typeface="RotanaLight"/>
                <a:ea typeface="Times New Roman" panose="02020603050405020304" pitchFamily="18" charset="0"/>
                <a:cs typeface="Times New Roman" panose="02020603050405020304" pitchFamily="18" charset="0"/>
              </a:rPr>
              <a:t>Pouring brand spirits:</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Gin, tequila, whiskey, rum (white/dark),  vodka &amp; brandy</a:t>
            </a:r>
          </a:p>
          <a:p>
            <a:pPr>
              <a:spcBef>
                <a:spcPts val="0"/>
              </a:spcBef>
            </a:pPr>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defTabSz="983007">
              <a:spcBef>
                <a:spcPts val="0"/>
              </a:spcBef>
              <a:defRPr/>
            </a:pPr>
            <a:r>
              <a:rPr lang="en-US" sz="900" b="1" u="sng" dirty="0" err="1">
                <a:solidFill>
                  <a:srgbClr val="000000"/>
                </a:solidFill>
                <a:latin typeface="RotanaLight"/>
                <a:ea typeface="Times New Roman" panose="02020603050405020304" pitchFamily="18" charset="0"/>
                <a:cs typeface="Times New Roman" panose="02020603050405020304" pitchFamily="18" charset="0"/>
              </a:rPr>
              <a:t>Mocktails</a:t>
            </a:r>
            <a:r>
              <a:rPr lang="en-US" sz="900" b="1" u="sng" dirty="0">
                <a:solidFill>
                  <a:srgbClr val="000000"/>
                </a:solidFill>
                <a:latin typeface="RotanaLight"/>
                <a:ea typeface="Times New Roman" panose="02020603050405020304" pitchFamily="18" charset="0"/>
                <a:cs typeface="Times New Roman" panose="02020603050405020304" pitchFamily="18" charset="0"/>
              </a:rPr>
              <a:t>:</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Cinderella, lemon squash, apple tree, </a:t>
            </a:r>
            <a:r>
              <a:rPr lang="en-US" sz="900" dirty="0" err="1">
                <a:solidFill>
                  <a:srgbClr val="000000"/>
                </a:solidFill>
                <a:latin typeface="RotanaLight"/>
                <a:ea typeface="Times New Roman" panose="02020603050405020304" pitchFamily="18" charset="0"/>
                <a:cs typeface="Times New Roman" panose="02020603050405020304" pitchFamily="18" charset="0"/>
              </a:rPr>
              <a:t>shirley</a:t>
            </a:r>
            <a:r>
              <a:rPr lang="en-US" sz="900" dirty="0">
                <a:solidFill>
                  <a:srgbClr val="000000"/>
                </a:solidFill>
                <a:latin typeface="RotanaLight"/>
                <a:ea typeface="Times New Roman" panose="02020603050405020304" pitchFamily="18" charset="0"/>
                <a:cs typeface="Times New Roman" panose="02020603050405020304" pitchFamily="18" charset="0"/>
              </a:rPr>
              <a:t> temple</a:t>
            </a:r>
          </a:p>
          <a:p>
            <a:pPr>
              <a:spcBef>
                <a:spcPts val="0"/>
              </a:spcBef>
            </a:pPr>
            <a:endParaRPr lang="en-US" sz="900" dirty="0">
              <a:solidFill>
                <a:srgbClr val="000000"/>
              </a:solidFill>
              <a:latin typeface="RotanaLight"/>
              <a:ea typeface="Times New Roman" panose="02020603050405020304" pitchFamily="18" charset="0"/>
              <a:cs typeface="Times New Roman" panose="02020603050405020304" pitchFamily="18" charset="0"/>
            </a:endParaRPr>
          </a:p>
          <a:p>
            <a:pPr defTabSz="983007">
              <a:spcBef>
                <a:spcPts val="0"/>
              </a:spcBef>
              <a:defRPr/>
            </a:pPr>
            <a:r>
              <a:rPr lang="en-US" sz="900" b="1" u="sng" dirty="0">
                <a:solidFill>
                  <a:srgbClr val="000000"/>
                </a:solidFill>
                <a:latin typeface="RotanaLight"/>
                <a:ea typeface="Times New Roman" panose="02020603050405020304" pitchFamily="18" charset="0"/>
                <a:cs typeface="Times New Roman" panose="02020603050405020304" pitchFamily="18" charset="0"/>
              </a:rPr>
              <a:t>Cocktails:</a:t>
            </a:r>
          </a:p>
          <a:p>
            <a:pPr>
              <a:spcBef>
                <a:spcPts val="0"/>
              </a:spcBef>
            </a:pPr>
            <a:r>
              <a:rPr lang="en-US" sz="900" dirty="0">
                <a:solidFill>
                  <a:srgbClr val="000000"/>
                </a:solidFill>
                <a:latin typeface="RotanaLight"/>
                <a:ea typeface="Times New Roman" panose="02020603050405020304" pitchFamily="18" charset="0"/>
                <a:cs typeface="Times New Roman" panose="02020603050405020304" pitchFamily="18" charset="0"/>
              </a:rPr>
              <a:t>Sea breeze, cosmopolitan, tequila sunrise, whiskey sour, </a:t>
            </a:r>
            <a:r>
              <a:rPr lang="en-US" sz="900" dirty="0" err="1">
                <a:solidFill>
                  <a:srgbClr val="000000"/>
                </a:solidFill>
                <a:latin typeface="RotanaLight"/>
                <a:ea typeface="Times New Roman" panose="02020603050405020304" pitchFamily="18" charset="0"/>
                <a:cs typeface="Times New Roman" panose="02020603050405020304" pitchFamily="18" charset="0"/>
              </a:rPr>
              <a:t>cuba</a:t>
            </a:r>
            <a:r>
              <a:rPr lang="en-US" sz="900" dirty="0">
                <a:solidFill>
                  <a:srgbClr val="000000"/>
                </a:solidFill>
                <a:latin typeface="RotanaLight"/>
                <a:ea typeface="Times New Roman" panose="02020603050405020304" pitchFamily="18" charset="0"/>
                <a:cs typeface="Times New Roman" panose="02020603050405020304" pitchFamily="18" charset="0"/>
              </a:rPr>
              <a:t> libre, sidecar, </a:t>
            </a:r>
            <a:r>
              <a:rPr lang="en-US" sz="900" dirty="0" err="1">
                <a:solidFill>
                  <a:srgbClr val="000000"/>
                </a:solidFill>
                <a:latin typeface="RotanaLight"/>
                <a:ea typeface="Times New Roman" panose="02020603050405020304" pitchFamily="18" charset="0"/>
                <a:cs typeface="Times New Roman" panose="02020603050405020304" pitchFamily="18" charset="0"/>
              </a:rPr>
              <a:t>toronha</a:t>
            </a:r>
            <a:r>
              <a:rPr lang="en-US" sz="900" dirty="0">
                <a:solidFill>
                  <a:srgbClr val="000000"/>
                </a:solidFill>
                <a:latin typeface="RotanaLight"/>
                <a:ea typeface="Times New Roman" panose="02020603050405020304" pitchFamily="18" charset="0"/>
                <a:cs typeface="Times New Roman" panose="02020603050405020304" pitchFamily="18" charset="0"/>
              </a:rPr>
              <a:t>, caipirinha, pink lady, brandy sour</a:t>
            </a:r>
          </a:p>
        </p:txBody>
      </p:sp>
      <p:sp>
        <p:nvSpPr>
          <p:cNvPr id="60" name="Text Placeholder 21"/>
          <p:cNvSpPr txBox="1">
            <a:spLocks/>
          </p:cNvSpPr>
          <p:nvPr/>
        </p:nvSpPr>
        <p:spPr>
          <a:xfrm>
            <a:off x="7652084" y="50019"/>
            <a:ext cx="2883469" cy="474974"/>
          </a:xfrm>
          <a:prstGeom prst="rect">
            <a:avLst/>
          </a:prstGeom>
        </p:spPr>
        <p:txBody>
          <a:bodyPr lIns="0" tIns="0" rIns="0" bIns="0" anchor="b">
            <a:noAutofit/>
          </a:bodyPr>
          <a:lstStyle>
            <a:lvl1pPr marL="0" indent="0" algn="l" defTabSz="1005840" rtl="0" eaLnBrk="1" latinLnBrk="0" hangingPunct="1">
              <a:lnSpc>
                <a:spcPct val="114000"/>
              </a:lnSpc>
              <a:spcBef>
                <a:spcPts val="782"/>
              </a:spcBef>
              <a:buFont typeface="Arial" panose="020B0604020202020204" pitchFamily="34" charset="0"/>
              <a:buNone/>
              <a:defRPr sz="1600" u="none" kern="1200">
                <a:solidFill>
                  <a:schemeClr val="tx1"/>
                </a:solidFill>
                <a:latin typeface="RotanaLight" panose="02040502050405020303" pitchFamily="18" charset="0"/>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518"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1400" dirty="0">
                <a:solidFill>
                  <a:srgbClr val="000000"/>
                </a:solidFill>
              </a:rPr>
              <a:t>All Inclusive Standard  Beverages</a:t>
            </a:r>
          </a:p>
        </p:txBody>
      </p:sp>
      <p:pic>
        <p:nvPicPr>
          <p:cNvPr id="3" name="Picture 2">
            <a:extLst>
              <a:ext uri="{FF2B5EF4-FFF2-40B4-BE49-F238E27FC236}">
                <a16:creationId xmlns:a16="http://schemas.microsoft.com/office/drawing/2014/main" id="{A34AF90F-A550-5213-9034-2870D62D5E36}"/>
              </a:ext>
            </a:extLst>
          </p:cNvPr>
          <p:cNvPicPr>
            <a:picLocks noChangeAspect="1"/>
          </p:cNvPicPr>
          <p:nvPr/>
        </p:nvPicPr>
        <p:blipFill>
          <a:blip r:embed="rId2"/>
          <a:stretch>
            <a:fillRect/>
          </a:stretch>
        </p:blipFill>
        <p:spPr>
          <a:xfrm>
            <a:off x="2251334" y="3635767"/>
            <a:ext cx="713291" cy="704185"/>
          </a:xfrm>
          <a:prstGeom prst="rect">
            <a:avLst/>
          </a:prstGeom>
        </p:spPr>
      </p:pic>
      <p:pic>
        <p:nvPicPr>
          <p:cNvPr id="5" name="Picture 4" descr="Qr code&#10;&#10;Description automatically generated">
            <a:extLst>
              <a:ext uri="{FF2B5EF4-FFF2-40B4-BE49-F238E27FC236}">
                <a16:creationId xmlns:a16="http://schemas.microsoft.com/office/drawing/2014/main" id="{6D46AEA9-8A9B-262E-67E1-B474D39558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892" t="9718" r="9972" b="9389"/>
          <a:stretch/>
        </p:blipFill>
        <p:spPr>
          <a:xfrm>
            <a:off x="329598" y="4865856"/>
            <a:ext cx="1087362" cy="1084126"/>
          </a:xfrm>
          <a:prstGeom prst="rect">
            <a:avLst/>
          </a:prstGeom>
        </p:spPr>
      </p:pic>
      <p:pic>
        <p:nvPicPr>
          <p:cNvPr id="7" name="Picture 6" descr="Qr code&#10;&#10;Description automatically generated">
            <a:extLst>
              <a:ext uri="{FF2B5EF4-FFF2-40B4-BE49-F238E27FC236}">
                <a16:creationId xmlns:a16="http://schemas.microsoft.com/office/drawing/2014/main" id="{25F03F8D-C94E-E804-075A-EFFAEECD7FF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184" t="12066" r="12016" b="11561"/>
          <a:stretch/>
        </p:blipFill>
        <p:spPr>
          <a:xfrm>
            <a:off x="1707125" y="4865856"/>
            <a:ext cx="1089785" cy="1083737"/>
          </a:xfrm>
          <a:prstGeom prst="rect">
            <a:avLst/>
          </a:prstGeom>
        </p:spPr>
      </p:pic>
      <p:sp>
        <p:nvSpPr>
          <p:cNvPr id="8" name="Text Placeholder 21">
            <a:extLst>
              <a:ext uri="{FF2B5EF4-FFF2-40B4-BE49-F238E27FC236}">
                <a16:creationId xmlns:a16="http://schemas.microsoft.com/office/drawing/2014/main" id="{6ADED6F8-6B65-BEBE-4388-1FCFC4DE5C55}"/>
              </a:ext>
            </a:extLst>
          </p:cNvPr>
          <p:cNvSpPr txBox="1">
            <a:spLocks/>
          </p:cNvSpPr>
          <p:nvPr/>
        </p:nvSpPr>
        <p:spPr>
          <a:xfrm>
            <a:off x="673630" y="4568055"/>
            <a:ext cx="2023281" cy="259474"/>
          </a:xfrm>
          <a:prstGeom prst="rect">
            <a:avLst/>
          </a:prstGeom>
        </p:spPr>
        <p:txBody>
          <a:bodyPr lIns="0" tIns="0" rIns="0" bIns="0" anchor="t">
            <a:noAutofit/>
          </a:bodyPr>
          <a:lstStyle>
            <a:lvl1pPr marL="0" indent="0" algn="l" defTabSz="1005840" rtl="0" eaLnBrk="1" latinLnBrk="0" hangingPunct="1">
              <a:lnSpc>
                <a:spcPct val="100000"/>
              </a:lnSpc>
              <a:spcBef>
                <a:spcPts val="586"/>
              </a:spcBef>
              <a:spcAft>
                <a:spcPts val="0"/>
              </a:spcAft>
              <a:buFont typeface="Arial" panose="020B0604020202020204" pitchFamily="34" charset="0"/>
              <a:buNone/>
              <a:defRPr lang="en-US" sz="1050" b="0" kern="1200" baseline="0">
                <a:solidFill>
                  <a:schemeClr val="tx1"/>
                </a:solidFill>
                <a:effectLst/>
                <a:latin typeface="+mn-lt"/>
                <a:ea typeface="+mn-ea"/>
                <a:cs typeface="+mn-cs"/>
              </a:defRPr>
            </a:lvl1pPr>
            <a:lvl2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2pPr>
            <a:lvl3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3pPr>
            <a:lvl4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4pPr>
            <a:lvl5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5pPr>
            <a:lvl6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6pPr>
            <a:lvl7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7pPr>
            <a:lvl8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8pPr>
            <a:lvl9pPr marL="178729" indent="-178729" algn="l" defTabSz="1005840" rtl="0" eaLnBrk="1" latinLnBrk="0" hangingPunct="1">
              <a:lnSpc>
                <a:spcPct val="100000"/>
              </a:lnSpc>
              <a:spcBef>
                <a:spcPts val="586"/>
              </a:spcBef>
              <a:spcAft>
                <a:spcPts val="0"/>
              </a:spcAft>
              <a:buFont typeface="Arial" panose="020B0604020202020204" pitchFamily="34" charset="0"/>
              <a:buChar char="•"/>
              <a:defRPr sz="880" kern="1200">
                <a:solidFill>
                  <a:schemeClr val="tx1"/>
                </a:solidFill>
                <a:latin typeface="+mn-lt"/>
                <a:ea typeface="+mn-ea"/>
                <a:cs typeface="+mn-cs"/>
              </a:defRPr>
            </a:lvl9pPr>
          </a:lstStyle>
          <a:p>
            <a:r>
              <a:rPr lang="en-US" sz="1200" b="1" dirty="0">
                <a:latin typeface="RotanaLight" panose="02040502050405020303"/>
              </a:rPr>
              <a:t>iOS	      Android</a:t>
            </a:r>
          </a:p>
          <a:p>
            <a:endParaRPr lang="en-US" sz="1000" b="1" dirty="0"/>
          </a:p>
        </p:txBody>
      </p:sp>
      <p:pic>
        <p:nvPicPr>
          <p:cNvPr id="10" name="Picture 9" descr="Icon&#10;&#10;Description automatically generated">
            <a:extLst>
              <a:ext uri="{FF2B5EF4-FFF2-40B4-BE49-F238E27FC236}">
                <a16:creationId xmlns:a16="http://schemas.microsoft.com/office/drawing/2014/main" id="{A6C77262-B52A-FE9D-95D1-004FF442E7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02105" y="6649440"/>
            <a:ext cx="478800" cy="478800"/>
          </a:xfrm>
          <a:prstGeom prst="rect">
            <a:avLst/>
          </a:prstGeom>
        </p:spPr>
      </p:pic>
      <p:pic>
        <p:nvPicPr>
          <p:cNvPr id="12" name="Picture 11" descr="Icon&#10;&#10;Description automatically generated">
            <a:extLst>
              <a:ext uri="{FF2B5EF4-FFF2-40B4-BE49-F238E27FC236}">
                <a16:creationId xmlns:a16="http://schemas.microsoft.com/office/drawing/2014/main" id="{40DF504F-2721-0B05-12ED-515A9237EA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35078" y="6649440"/>
            <a:ext cx="478800" cy="478800"/>
          </a:xfrm>
          <a:prstGeom prst="rect">
            <a:avLst/>
          </a:prstGeom>
        </p:spPr>
      </p:pic>
      <p:pic>
        <p:nvPicPr>
          <p:cNvPr id="14" name="Picture 13" descr="Logo, icon&#10;&#10;Description automatically generated">
            <a:extLst>
              <a:ext uri="{FF2B5EF4-FFF2-40B4-BE49-F238E27FC236}">
                <a16:creationId xmlns:a16="http://schemas.microsoft.com/office/drawing/2014/main" id="{B2E838E7-718A-8E2C-2351-108B904ED8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6196" y="6650636"/>
            <a:ext cx="478800" cy="478800"/>
          </a:xfrm>
          <a:prstGeom prst="rect">
            <a:avLst/>
          </a:prstGeom>
        </p:spPr>
      </p:pic>
      <p:pic>
        <p:nvPicPr>
          <p:cNvPr id="16" name="Picture 15" descr="Logo&#10;&#10;Description automatically generated">
            <a:extLst>
              <a:ext uri="{FF2B5EF4-FFF2-40B4-BE49-F238E27FC236}">
                <a16:creationId xmlns:a16="http://schemas.microsoft.com/office/drawing/2014/main" id="{2B597066-D53A-D3B4-02BA-C61B88ED59F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69132" y="6649440"/>
            <a:ext cx="478800" cy="478800"/>
          </a:xfrm>
          <a:prstGeom prst="rect">
            <a:avLst/>
          </a:prstGeom>
        </p:spPr>
      </p:pic>
      <p:pic>
        <p:nvPicPr>
          <p:cNvPr id="18" name="Picture 17" descr="Icon&#10;&#10;Description automatically generated">
            <a:extLst>
              <a:ext uri="{FF2B5EF4-FFF2-40B4-BE49-F238E27FC236}">
                <a16:creationId xmlns:a16="http://schemas.microsoft.com/office/drawing/2014/main" id="{32A84EF1-ACB9-D8CE-CF81-B9BF2457D69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9357" y="6649440"/>
            <a:ext cx="478800" cy="478800"/>
          </a:xfrm>
          <a:prstGeom prst="rect">
            <a:avLst/>
          </a:prstGeom>
        </p:spPr>
      </p:pic>
      <p:pic>
        <p:nvPicPr>
          <p:cNvPr id="19" name="Picture 5">
            <a:extLst>
              <a:ext uri="{FF2B5EF4-FFF2-40B4-BE49-F238E27FC236}">
                <a16:creationId xmlns:a16="http://schemas.microsoft.com/office/drawing/2014/main" id="{03A90D91-1AE9-95EC-7613-FDCC4BE29AFA}"/>
              </a:ext>
            </a:extLst>
          </p:cNvPr>
          <p:cNvPicPr>
            <a:picLocks noChangeAspect="1" noChangeArrowheads="1"/>
          </p:cNvPicPr>
          <p:nvPr/>
        </p:nvPicPr>
        <p:blipFill>
          <a:blip r:embed="rId10" cstate="print"/>
          <a:srcRect r="8961"/>
          <a:stretch>
            <a:fillRect/>
          </a:stretch>
        </p:blipFill>
        <p:spPr bwMode="auto">
          <a:xfrm>
            <a:off x="7579580" y="578923"/>
            <a:ext cx="3046748" cy="105793"/>
          </a:xfrm>
          <a:prstGeom prst="rect">
            <a:avLst/>
          </a:prstGeom>
          <a:noFill/>
          <a:ln w="9525">
            <a:noFill/>
            <a:miter lim="800000"/>
            <a:headEnd/>
            <a:tailEnd/>
          </a:ln>
        </p:spPr>
      </p:pic>
      <p:pic>
        <p:nvPicPr>
          <p:cNvPr id="20" name="Picture 5">
            <a:extLst>
              <a:ext uri="{FF2B5EF4-FFF2-40B4-BE49-F238E27FC236}">
                <a16:creationId xmlns:a16="http://schemas.microsoft.com/office/drawing/2014/main" id="{EC07522E-DEE2-2473-0141-1B08541E5605}"/>
              </a:ext>
            </a:extLst>
          </p:cNvPr>
          <p:cNvPicPr>
            <a:picLocks noChangeAspect="1" noChangeArrowheads="1"/>
          </p:cNvPicPr>
          <p:nvPr/>
        </p:nvPicPr>
        <p:blipFill>
          <a:blip r:embed="rId10" cstate="print"/>
          <a:srcRect r="8961"/>
          <a:stretch>
            <a:fillRect/>
          </a:stretch>
        </p:blipFill>
        <p:spPr bwMode="auto">
          <a:xfrm>
            <a:off x="7579580" y="2369701"/>
            <a:ext cx="3046748" cy="105793"/>
          </a:xfrm>
          <a:prstGeom prst="rect">
            <a:avLst/>
          </a:prstGeom>
          <a:noFill/>
          <a:ln w="9525">
            <a:noFill/>
            <a:miter lim="800000"/>
            <a:headEnd/>
            <a:tailEnd/>
          </a:ln>
        </p:spPr>
      </p:pic>
      <p:pic>
        <p:nvPicPr>
          <p:cNvPr id="22" name="Picture 5">
            <a:extLst>
              <a:ext uri="{FF2B5EF4-FFF2-40B4-BE49-F238E27FC236}">
                <a16:creationId xmlns:a16="http://schemas.microsoft.com/office/drawing/2014/main" id="{CFB19649-6654-3DD9-448A-D7EBDFBAAF6C}"/>
              </a:ext>
            </a:extLst>
          </p:cNvPr>
          <p:cNvPicPr>
            <a:picLocks noChangeAspect="1" noChangeArrowheads="1"/>
          </p:cNvPicPr>
          <p:nvPr/>
        </p:nvPicPr>
        <p:blipFill>
          <a:blip r:embed="rId10" cstate="print"/>
          <a:srcRect r="8961"/>
          <a:stretch>
            <a:fillRect/>
          </a:stretch>
        </p:blipFill>
        <p:spPr bwMode="auto">
          <a:xfrm>
            <a:off x="3718979" y="578922"/>
            <a:ext cx="3046748" cy="105793"/>
          </a:xfrm>
          <a:prstGeom prst="rect">
            <a:avLst/>
          </a:prstGeom>
          <a:noFill/>
          <a:ln w="9525">
            <a:noFill/>
            <a:miter lim="800000"/>
            <a:headEnd/>
            <a:tailEnd/>
          </a:ln>
        </p:spPr>
      </p:pic>
      <p:pic>
        <p:nvPicPr>
          <p:cNvPr id="26" name="Picture 5">
            <a:extLst>
              <a:ext uri="{FF2B5EF4-FFF2-40B4-BE49-F238E27FC236}">
                <a16:creationId xmlns:a16="http://schemas.microsoft.com/office/drawing/2014/main" id="{EC07522E-DEE2-2473-0141-1B08541E5605}"/>
              </a:ext>
            </a:extLst>
          </p:cNvPr>
          <p:cNvPicPr>
            <a:picLocks noChangeAspect="1" noChangeArrowheads="1"/>
          </p:cNvPicPr>
          <p:nvPr/>
        </p:nvPicPr>
        <p:blipFill>
          <a:blip r:embed="rId10" cstate="print"/>
          <a:srcRect r="8961"/>
          <a:stretch>
            <a:fillRect/>
          </a:stretch>
        </p:blipFill>
        <p:spPr bwMode="auto">
          <a:xfrm>
            <a:off x="7579580" y="6168166"/>
            <a:ext cx="3046748" cy="105793"/>
          </a:xfrm>
          <a:prstGeom prst="rect">
            <a:avLst/>
          </a:prstGeom>
          <a:noFill/>
          <a:ln w="9525">
            <a:noFill/>
            <a:miter lim="800000"/>
            <a:headEnd/>
            <a:tailEnd/>
          </a:ln>
        </p:spPr>
      </p:pic>
      <p:pic>
        <p:nvPicPr>
          <p:cNvPr id="27" name="Picture 5">
            <a:extLst>
              <a:ext uri="{FF2B5EF4-FFF2-40B4-BE49-F238E27FC236}">
                <a16:creationId xmlns:a16="http://schemas.microsoft.com/office/drawing/2014/main" id="{EC07522E-DEE2-2473-0141-1B08541E5605}"/>
              </a:ext>
            </a:extLst>
          </p:cNvPr>
          <p:cNvPicPr>
            <a:picLocks noChangeAspect="1" noChangeArrowheads="1"/>
          </p:cNvPicPr>
          <p:nvPr/>
        </p:nvPicPr>
        <p:blipFill>
          <a:blip r:embed="rId10" cstate="print"/>
          <a:srcRect r="8961"/>
          <a:stretch>
            <a:fillRect/>
          </a:stretch>
        </p:blipFill>
        <p:spPr bwMode="auto">
          <a:xfrm>
            <a:off x="3718979" y="6168166"/>
            <a:ext cx="3046748" cy="105793"/>
          </a:xfrm>
          <a:prstGeom prst="rect">
            <a:avLst/>
          </a:prstGeom>
          <a:noFill/>
          <a:ln w="9525">
            <a:noFill/>
            <a:miter lim="800000"/>
            <a:headEnd/>
            <a:tailEnd/>
          </a:ln>
        </p:spPr>
      </p:pic>
    </p:spTree>
    <p:extLst>
      <p:ext uri="{BB962C8B-B14F-4D97-AF65-F5344CB8AC3E}">
        <p14:creationId xmlns:p14="http://schemas.microsoft.com/office/powerpoint/2010/main" val="235730549"/>
      </p:ext>
    </p:extLst>
  </p:cSld>
  <p:clrMapOvr>
    <a:masterClrMapping/>
  </p:clrMapOvr>
</p:sld>
</file>

<file path=ppt/theme/theme1.xml><?xml version="1.0" encoding="utf-8"?>
<a:theme xmlns:a="http://schemas.openxmlformats.org/drawingml/2006/main" name="Red Brochure 11 x 8.5">
  <a:themeElements>
    <a:clrScheme name="Red Brochure">
      <a:dk1>
        <a:sysClr val="windowText" lastClr="000000"/>
      </a:dk1>
      <a:lt1>
        <a:sysClr val="window" lastClr="FFFFFF"/>
      </a:lt1>
      <a:dk2>
        <a:srgbClr val="4C483D"/>
      </a:dk2>
      <a:lt2>
        <a:srgbClr val="E4E3E2"/>
      </a:lt2>
      <a:accent1>
        <a:srgbClr val="F24F4F"/>
      </a:accent1>
      <a:accent2>
        <a:srgbClr val="8DBB70"/>
      </a:accent2>
      <a:accent3>
        <a:srgbClr val="F0BB44"/>
      </a:accent3>
      <a:accent4>
        <a:srgbClr val="61ADBF"/>
      </a:accent4>
      <a:accent5>
        <a:srgbClr val="A3648B"/>
      </a:accent5>
      <a:accent6>
        <a:srgbClr val="F8943F"/>
      </a:accent6>
      <a:hlink>
        <a:srgbClr val="4C483D"/>
      </a:hlink>
      <a:folHlink>
        <a:srgbClr val="A3648B"/>
      </a:folHlink>
    </a:clrScheme>
    <a:fontScheme name="Century Gothic-Garamond">
      <a:majorFont>
        <a:latin typeface="Century Gothic"/>
        <a:ea typeface=""/>
        <a:cs typeface=""/>
      </a:majorFont>
      <a:minorFont>
        <a:latin typeface="Garamond"/>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dBrochure.potx" id="{E914270B-3276-4F2E-8580-C3CCE9E5F702}" vid="{E9F90C9B-080A-428F-9657-A3A4573153FD}"/>
    </a:ext>
  </a:extLst>
</a:theme>
</file>

<file path=ppt/theme/theme2.xml><?xml version="1.0" encoding="utf-8"?>
<a:theme xmlns:a="http://schemas.openxmlformats.org/drawingml/2006/main" name="Office Theme">
  <a:themeElements>
    <a:clrScheme name="Red Brochure">
      <a:dk1>
        <a:sysClr val="windowText" lastClr="000000"/>
      </a:dk1>
      <a:lt1>
        <a:sysClr val="window" lastClr="FFFFFF"/>
      </a:lt1>
      <a:dk2>
        <a:srgbClr val="4C483D"/>
      </a:dk2>
      <a:lt2>
        <a:srgbClr val="E4E3E2"/>
      </a:lt2>
      <a:accent1>
        <a:srgbClr val="F24F4F"/>
      </a:accent1>
      <a:accent2>
        <a:srgbClr val="8DBB70"/>
      </a:accent2>
      <a:accent3>
        <a:srgbClr val="F0BB44"/>
      </a:accent3>
      <a:accent4>
        <a:srgbClr val="61ADBF"/>
      </a:accent4>
      <a:accent5>
        <a:srgbClr val="A3648B"/>
      </a:accent5>
      <a:accent6>
        <a:srgbClr val="F8943F"/>
      </a:accent6>
      <a:hlink>
        <a:srgbClr val="4C483D"/>
      </a:hlink>
      <a:folHlink>
        <a:srgbClr val="A3648B"/>
      </a:folHlink>
    </a:clrScheme>
    <a:fontScheme name="Century Gothic-Garamond">
      <a:majorFont>
        <a:latin typeface="Century Gothic"/>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Red Brochure">
      <a:dk1>
        <a:sysClr val="windowText" lastClr="000000"/>
      </a:dk1>
      <a:lt1>
        <a:sysClr val="window" lastClr="FFFFFF"/>
      </a:lt1>
      <a:dk2>
        <a:srgbClr val="4C483D"/>
      </a:dk2>
      <a:lt2>
        <a:srgbClr val="E4E3E2"/>
      </a:lt2>
      <a:accent1>
        <a:srgbClr val="F24F4F"/>
      </a:accent1>
      <a:accent2>
        <a:srgbClr val="8DBB70"/>
      </a:accent2>
      <a:accent3>
        <a:srgbClr val="F0BB44"/>
      </a:accent3>
      <a:accent4>
        <a:srgbClr val="61ADBF"/>
      </a:accent4>
      <a:accent5>
        <a:srgbClr val="A3648B"/>
      </a:accent5>
      <a:accent6>
        <a:srgbClr val="F8943F"/>
      </a:accent6>
      <a:hlink>
        <a:srgbClr val="4C483D"/>
      </a:hlink>
      <a:folHlink>
        <a:srgbClr val="A3648B"/>
      </a:folHlink>
    </a:clrScheme>
    <a:fontScheme name="Century Gothic-Garamond">
      <a:majorFont>
        <a:latin typeface="Century Gothic"/>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977314-8297-423F-815C-299D2AF8B6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Tri-fold business, medical brochure (red, white design)</Template>
  <TotalTime>0</TotalTime>
  <Words>564</Words>
  <Application>Microsoft Office PowerPoint</Application>
  <PresentationFormat>Custom</PresentationFormat>
  <Paragraphs>95</Paragraphs>
  <Slides>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Arial</vt:lpstr>
      <vt:lpstr>Calibri</vt:lpstr>
      <vt:lpstr>Calibri Light</vt:lpstr>
      <vt:lpstr>Century Gothic</vt:lpstr>
      <vt:lpstr>Garamond</vt:lpstr>
      <vt:lpstr>Minerva ModernRegular</vt:lpstr>
      <vt:lpstr>RotanaBold</vt:lpstr>
      <vt:lpstr>RotanaLight</vt:lpstr>
      <vt:lpstr>Times New Roman</vt:lpstr>
      <vt:lpstr>Red Brochure 11 x 8.5</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2017-06-29T10:57:58Z</dcterms:created>
  <dcterms:modified xsi:type="dcterms:W3CDTF">2022-10-25T12:12:40Z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TC038954999991</vt:lpwstr>
  </property>
</Properties>
</file>