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5"/>
  </p:notesMasterIdLst>
  <p:handoutMasterIdLst>
    <p:handoutMasterId r:id="rId6"/>
  </p:handoutMasterIdLst>
  <p:sldIdLst>
    <p:sldId id="268" r:id="rId3"/>
    <p:sldId id="269" r:id="rId4"/>
  </p:sldIdLst>
  <p:sldSz cx="10691813" cy="7559675"/>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p15:clr>
            <a:srgbClr val="A4A3A4"/>
          </p15:clr>
        </p15:guide>
        <p15:guide id="2" pos="336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093"/>
    <a:srgbClr val="4482B2"/>
    <a:srgbClr val="000000"/>
    <a:srgbClr val="FFFFFF"/>
    <a:srgbClr val="64CAE1"/>
    <a:srgbClr val="3FCDFF"/>
    <a:srgbClr val="4DA1ED"/>
    <a:srgbClr val="0055A5"/>
    <a:srgbClr val="FC8CEC"/>
    <a:srgbClr val="F6B4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26" autoAdjust="0"/>
    <p:restoredTop sz="95382" autoAdjust="0"/>
  </p:normalViewPr>
  <p:slideViewPr>
    <p:cSldViewPr snapToGrid="0">
      <p:cViewPr varScale="1">
        <p:scale>
          <a:sx n="101" d="100"/>
          <a:sy n="101" d="100"/>
        </p:scale>
        <p:origin x="1464" y="108"/>
      </p:cViewPr>
      <p:guideLst>
        <p:guide orient="horz" pos="2381"/>
        <p:guide pos="3367"/>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52" d="100"/>
          <a:sy n="52" d="100"/>
        </p:scale>
        <p:origin x="295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945659" cy="498055"/>
          </a:xfrm>
          <a:prstGeom prst="rect">
            <a:avLst/>
          </a:prstGeom>
        </p:spPr>
        <p:txBody>
          <a:bodyPr vert="horz" lIns="93777" tIns="46889" rIns="93777" bIns="46889" rtlCol="0"/>
          <a:lstStyle>
            <a:lvl1pPr algn="l">
              <a:defRPr sz="1200"/>
            </a:lvl1pPr>
          </a:lstStyle>
          <a:p>
            <a:endParaRPr/>
          </a:p>
        </p:txBody>
      </p:sp>
      <p:sp>
        <p:nvSpPr>
          <p:cNvPr id="3" name="Date Placeholder 2"/>
          <p:cNvSpPr>
            <a:spLocks noGrp="1"/>
          </p:cNvSpPr>
          <p:nvPr>
            <p:ph type="dt" sz="quarter" idx="1"/>
          </p:nvPr>
        </p:nvSpPr>
        <p:spPr>
          <a:xfrm>
            <a:off x="3850445" y="2"/>
            <a:ext cx="2945659" cy="498055"/>
          </a:xfrm>
          <a:prstGeom prst="rect">
            <a:avLst/>
          </a:prstGeom>
        </p:spPr>
        <p:txBody>
          <a:bodyPr vert="horz" lIns="93777" tIns="46889" rIns="93777" bIns="46889" rtlCol="0"/>
          <a:lstStyle>
            <a:lvl1pPr algn="r">
              <a:defRPr sz="1200"/>
            </a:lvl1pPr>
          </a:lstStyle>
          <a:p>
            <a:fld id="{38D6FE3C-34D8-4B4B-9273-D907B0A3B964}" type="datetimeFigureOut">
              <a:rPr lang="en-US"/>
              <a:pPr/>
              <a:t>6/2/2023</a:t>
            </a:fld>
            <a:endParaRPr/>
          </a:p>
        </p:txBody>
      </p:sp>
      <p:sp>
        <p:nvSpPr>
          <p:cNvPr id="4" name="Footer Placeholder 3"/>
          <p:cNvSpPr>
            <a:spLocks noGrp="1"/>
          </p:cNvSpPr>
          <p:nvPr>
            <p:ph type="ftr" sz="quarter" idx="2"/>
          </p:nvPr>
        </p:nvSpPr>
        <p:spPr>
          <a:xfrm>
            <a:off x="2" y="9428584"/>
            <a:ext cx="2945659" cy="498054"/>
          </a:xfrm>
          <a:prstGeom prst="rect">
            <a:avLst/>
          </a:prstGeom>
        </p:spPr>
        <p:txBody>
          <a:bodyPr vert="horz" lIns="93777" tIns="46889" rIns="93777" bIns="46889" rtlCol="0" anchor="b"/>
          <a:lstStyle>
            <a:lvl1pPr algn="l">
              <a:defRPr sz="1200"/>
            </a:lvl1pPr>
          </a:lstStyle>
          <a:p>
            <a:endParaRPr/>
          </a:p>
        </p:txBody>
      </p:sp>
      <p:sp>
        <p:nvSpPr>
          <p:cNvPr id="5" name="Slide Number Placeholder 4"/>
          <p:cNvSpPr>
            <a:spLocks noGrp="1"/>
          </p:cNvSpPr>
          <p:nvPr>
            <p:ph type="sldNum" sz="quarter" idx="3"/>
          </p:nvPr>
        </p:nvSpPr>
        <p:spPr>
          <a:xfrm>
            <a:off x="3850445" y="9428584"/>
            <a:ext cx="2945659" cy="498054"/>
          </a:xfrm>
          <a:prstGeom prst="rect">
            <a:avLst/>
          </a:prstGeom>
        </p:spPr>
        <p:txBody>
          <a:bodyPr vert="horz" lIns="93777" tIns="46889" rIns="93777" bIns="46889" rtlCol="0" anchor="b"/>
          <a:lstStyle>
            <a:lvl1pPr algn="r">
              <a:defRPr sz="1200"/>
            </a:lvl1pPr>
          </a:lstStyle>
          <a:p>
            <a:fld id="{E169A89D-734B-4FAD-B6E7-2B864E72E489}" type="slidenum">
              <a:rPr/>
              <a:pPr/>
              <a:t>‹#›</a:t>
            </a:fld>
            <a:endParaRPr/>
          </a:p>
        </p:txBody>
      </p:sp>
    </p:spTree>
    <p:extLst>
      <p:ext uri="{BB962C8B-B14F-4D97-AF65-F5344CB8AC3E}">
        <p14:creationId xmlns:p14="http://schemas.microsoft.com/office/powerpoint/2010/main" val="2919203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030288" y="1239838"/>
            <a:ext cx="4737100" cy="3351212"/>
          </a:xfrm>
          <a:prstGeom prst="rect">
            <a:avLst/>
          </a:prstGeom>
          <a:noFill/>
          <a:ln w="12700">
            <a:solidFill>
              <a:prstClr val="black"/>
            </a:solidFill>
          </a:ln>
        </p:spPr>
        <p:txBody>
          <a:bodyPr vert="horz" lIns="93777" tIns="46889" rIns="93777" bIns="46889" rtlCol="0" anchor="ctr"/>
          <a:lstStyle/>
          <a:p>
            <a:endParaRPr/>
          </a:p>
        </p:txBody>
      </p:sp>
      <p:sp>
        <p:nvSpPr>
          <p:cNvPr id="5" name="Notes Placeholder 4"/>
          <p:cNvSpPr>
            <a:spLocks noGrp="1"/>
          </p:cNvSpPr>
          <p:nvPr>
            <p:ph type="body" sz="quarter" idx="3"/>
          </p:nvPr>
        </p:nvSpPr>
        <p:spPr>
          <a:xfrm>
            <a:off x="679768" y="4777207"/>
            <a:ext cx="5438140" cy="3908613"/>
          </a:xfrm>
          <a:prstGeom prst="rect">
            <a:avLst/>
          </a:prstGeom>
        </p:spPr>
        <p:txBody>
          <a:bodyPr vert="horz" lIns="93777" tIns="46889" rIns="93777" bIns="46889" rtlCol="0"/>
          <a:lstStyle/>
          <a:p>
            <a:pPr lvl="0"/>
            <a:r>
              <a:t>Click to edit Master text styles</a:t>
            </a:r>
          </a:p>
          <a:p>
            <a:pPr lvl="1"/>
            <a:r>
              <a:t>Second level</a:t>
            </a:r>
          </a:p>
          <a:p>
            <a:pPr lvl="2"/>
            <a:r>
              <a:t>Third level</a:t>
            </a:r>
          </a:p>
          <a:p>
            <a:pPr lvl="3"/>
            <a:r>
              <a:t>Fourth level</a:t>
            </a:r>
          </a:p>
          <a:p>
            <a:pPr lvl="4"/>
            <a:r>
              <a:t>Fifth level</a:t>
            </a:r>
          </a:p>
        </p:txBody>
      </p:sp>
    </p:spTree>
    <p:extLst>
      <p:ext uri="{BB962C8B-B14F-4D97-AF65-F5344CB8AC3E}">
        <p14:creationId xmlns:p14="http://schemas.microsoft.com/office/powerpoint/2010/main" val="2925848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4593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utside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586319277"/>
      </p:ext>
    </p:extLst>
  </p:cSld>
  <p:clrMapOvr>
    <a:masterClrMapping/>
  </p:clrMapOvr>
  <p:extLst>
    <p:ext uri="{DCECCB84-F9BA-43D5-87BE-67443E8EF086}">
      <p15:sldGuideLst xmlns:p15="http://schemas.microsoft.com/office/powerpoint/2012/main">
        <p15:guide id="1" orient="horz" pos="280" userDrawn="1">
          <p15:clr>
            <a:srgbClr val="FBAE40"/>
          </p15:clr>
        </p15:guide>
        <p15:guide id="2" orient="horz" pos="4482" userDrawn="1">
          <p15:clr>
            <a:srgbClr val="FBAE40"/>
          </p15:clr>
        </p15:guide>
        <p15:guide id="3" pos="244" userDrawn="1">
          <p15:clr>
            <a:srgbClr val="FBAE40"/>
          </p15:clr>
        </p15:guide>
        <p15:guide id="4" pos="1962" userDrawn="1">
          <p15:clr>
            <a:srgbClr val="FBAE40"/>
          </p15:clr>
        </p15:guide>
        <p15:guide id="5" pos="2449" userDrawn="1">
          <p15:clr>
            <a:srgbClr val="FBAE40"/>
          </p15:clr>
        </p15:guide>
        <p15:guide id="6" pos="6493" userDrawn="1">
          <p15:clr>
            <a:srgbClr val="FBAE40"/>
          </p15:clr>
        </p15:guide>
        <p15:guide id="7" pos="471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side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4508751"/>
      </p:ext>
    </p:extLst>
  </p:cSld>
  <p:clrMapOvr>
    <a:masterClrMapping/>
  </p:clrMapOvr>
  <p:extLst>
    <p:ext uri="{DCECCB84-F9BA-43D5-87BE-67443E8EF086}">
      <p15:sldGuideLst xmlns:p15="http://schemas.microsoft.com/office/powerpoint/2012/main">
        <p15:guide id="1" pos="246" userDrawn="1">
          <p15:clr>
            <a:srgbClr val="FBAE40"/>
          </p15:clr>
        </p15:guide>
        <p15:guide id="2" pos="2022" userDrawn="1">
          <p15:clr>
            <a:srgbClr val="FBAE40"/>
          </p15:clr>
        </p15:guide>
        <p15:guide id="3" pos="2510" userDrawn="1">
          <p15:clr>
            <a:srgbClr val="FBAE40"/>
          </p15:clr>
        </p15:guide>
        <p15:guide id="4" pos="4286" userDrawn="1">
          <p15:clr>
            <a:srgbClr val="FBAE40"/>
          </p15:clr>
        </p15:guide>
        <p15:guide id="5" pos="4777" userDrawn="1">
          <p15:clr>
            <a:srgbClr val="FBAE40"/>
          </p15:clr>
        </p15:guide>
        <p15:guide id="6" pos="6489" userDrawn="1">
          <p15:clr>
            <a:srgbClr val="FBAE40"/>
          </p15:clr>
        </p15:guide>
        <p15:guide id="7" orient="horz" pos="280" userDrawn="1">
          <p15:clr>
            <a:srgbClr val="FBAE40"/>
          </p15:clr>
        </p15:guide>
        <p15:guide id="8" orient="horz" pos="4482"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5"/>
            <a:ext cx="9221689" cy="1461188"/>
          </a:xfrm>
          <a:prstGeom prst="rect">
            <a:avLst/>
          </a:prstGeom>
        </p:spPr>
        <p:txBody>
          <a:bodyPr vert="horz" lIns="91440" tIns="45720" rIns="91440" bIns="45720" rtlCol="0" anchor="ctr">
            <a:normAutofit/>
          </a:bodyPr>
          <a:lstStyle/>
          <a:p>
            <a:r>
              <a:rPr lang="en-US"/>
              <a:t>Click to edit Master title style</a:t>
            </a:r>
            <a:endParaRPr/>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735062" y="7006701"/>
            <a:ext cx="2405658" cy="402482"/>
          </a:xfrm>
          <a:prstGeom prst="rect">
            <a:avLst/>
          </a:prstGeom>
        </p:spPr>
        <p:txBody>
          <a:bodyPr vert="horz" lIns="91440" tIns="45720" rIns="91440" bIns="45720" rtlCol="0" anchor="ctr"/>
          <a:lstStyle>
            <a:lvl1pPr algn="l">
              <a:defRPr sz="1403">
                <a:solidFill>
                  <a:schemeClr val="tx1">
                    <a:tint val="75000"/>
                  </a:schemeClr>
                </a:solidFill>
              </a:defRPr>
            </a:lvl1pPr>
          </a:lstStyle>
          <a:p>
            <a:fld id="{FC7BAE6A-DCF3-43E4-B2A0-33D0CF1225FC}" type="datetimeFigureOut">
              <a:rPr lang="en-US"/>
              <a:pPr/>
              <a:t>6/2/2023</a:t>
            </a:fld>
            <a:endParaRPr/>
          </a:p>
        </p:txBody>
      </p:sp>
      <p:sp>
        <p:nvSpPr>
          <p:cNvPr id="5" name="Footer Placeholder 4"/>
          <p:cNvSpPr>
            <a:spLocks noGrp="1"/>
          </p:cNvSpPr>
          <p:nvPr>
            <p:ph type="ftr" sz="quarter" idx="3"/>
          </p:nvPr>
        </p:nvSpPr>
        <p:spPr>
          <a:xfrm>
            <a:off x="3541663" y="7006701"/>
            <a:ext cx="3608487" cy="402482"/>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7551093" y="7006701"/>
            <a:ext cx="2405658" cy="402482"/>
          </a:xfrm>
          <a:prstGeom prst="rect">
            <a:avLst/>
          </a:prstGeom>
        </p:spPr>
        <p:txBody>
          <a:bodyPr vert="horz" lIns="91440" tIns="45720" rIns="91440" bIns="45720" rtlCol="0" anchor="ctr"/>
          <a:lstStyle>
            <a:lvl1pPr algn="r">
              <a:defRPr sz="1403">
                <a:solidFill>
                  <a:schemeClr val="tx1">
                    <a:tint val="75000"/>
                  </a:schemeClr>
                </a:solidFill>
              </a:defRPr>
            </a:lvl1pPr>
          </a:lstStyle>
          <a:p>
            <a:fld id="{9F6761A3-4CAC-4C5F-AC82-8DB08D526BC2}" type="slidenum">
              <a:rPr/>
              <a:pPr/>
              <a:t>‹#›</a:t>
            </a:fld>
            <a:endParaRPr/>
          </a:p>
        </p:txBody>
      </p:sp>
      <p:sp>
        <p:nvSpPr>
          <p:cNvPr id="7" name="Rectangle 6"/>
          <p:cNvSpPr/>
          <p:nvPr userDrawn="1"/>
        </p:nvSpPr>
        <p:spPr>
          <a:xfrm>
            <a:off x="10934809" y="0"/>
            <a:ext cx="1943966" cy="755525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spcBef>
                <a:spcPts val="1276"/>
              </a:spcBef>
            </a:pPr>
            <a:r>
              <a:rPr sz="1701" dirty="0">
                <a:solidFill>
                  <a:prstClr val="white">
                    <a:lumMod val="50000"/>
                  </a:prstClr>
                </a:solidFill>
                <a:latin typeface="Calibri Light" panose="020F0302020204030204" pitchFamily="34" charset="0"/>
                <a:cs typeface="Calibri" panose="020F0502020204030204" pitchFamily="34" charset="0"/>
              </a:rPr>
              <a:t>Printing:</a:t>
            </a:r>
          </a:p>
          <a:p>
            <a:pPr lvl="0">
              <a:spcBef>
                <a:spcPts val="319"/>
              </a:spcBef>
            </a:pPr>
            <a:r>
              <a:rPr sz="1063" baseline="0" dirty="0">
                <a:solidFill>
                  <a:prstClr val="white">
                    <a:lumMod val="50000"/>
                  </a:prstClr>
                </a:solidFill>
                <a:latin typeface="Calibri Light" panose="020F0302020204030204" pitchFamily="34" charset="0"/>
                <a:cs typeface="Calibri" panose="020F0502020204030204" pitchFamily="34" charset="0"/>
              </a:rPr>
              <a:t>Your printer might not print the same way our printers do, so make sure to try a couple of test prints. If things aren’t aligning quite right, experiment with the Scale to Fit Paper setting. It’s located in the Print dialog – just click Full Page Slides to get to it.</a:t>
            </a:r>
          </a:p>
          <a:p>
            <a:pPr lvl="0">
              <a:spcBef>
                <a:spcPts val="638"/>
              </a:spcBef>
            </a:pPr>
            <a:r>
              <a:rPr sz="1063" dirty="0">
                <a:solidFill>
                  <a:prstClr val="white">
                    <a:lumMod val="50000"/>
                  </a:prstClr>
                </a:solidFill>
                <a:latin typeface="Calibri Light" panose="020F0302020204030204" pitchFamily="34" charset="0"/>
                <a:cs typeface="Calibri" panose="020F0502020204030204" pitchFamily="34" charset="0"/>
              </a:rPr>
              <a:t>And did you notice we made fold marks for you? They are really light, but if you don’t like them showing on your brochure, click View, Slide Master, and delete them before you print.</a:t>
            </a:r>
          </a:p>
          <a:p>
            <a:pPr lvl="0">
              <a:spcBef>
                <a:spcPts val="638"/>
              </a:spcBef>
            </a:pPr>
            <a:r>
              <a:rPr sz="1701" dirty="0">
                <a:solidFill>
                  <a:prstClr val="white">
                    <a:lumMod val="50000"/>
                  </a:prstClr>
                </a:solidFill>
                <a:latin typeface="Calibri Light" panose="020F0302020204030204" pitchFamily="34" charset="0"/>
                <a:cs typeface="Calibri" panose="020F0502020204030204" pitchFamily="34" charset="0"/>
              </a:rPr>
              <a:t>Customizing the Content:</a:t>
            </a:r>
          </a:p>
          <a:p>
            <a:pPr lvl="0">
              <a:spcBef>
                <a:spcPts val="638"/>
              </a:spcBef>
            </a:pPr>
            <a:r>
              <a:rPr sz="1063" dirty="0">
                <a:solidFill>
                  <a:prstClr val="white">
                    <a:lumMod val="50000"/>
                  </a:prstClr>
                </a:solidFill>
                <a:latin typeface="Calibri Light" panose="020F0302020204030204" pitchFamily="34" charset="0"/>
                <a:cs typeface="Calibri" panose="020F0502020204030204" pitchFamily="34" charset="0"/>
              </a:rPr>
              <a:t>If you need more placeholders for titles, subtitles or body text, just make a copy of what you need and drag it into place. PowerPoint’s Smart Guides will help you align it with everything else.</a:t>
            </a:r>
            <a:endParaRPr lang="en-US" sz="1063" dirty="0">
              <a:solidFill>
                <a:prstClr val="white">
                  <a:lumMod val="50000"/>
                </a:prstClr>
              </a:solidFill>
              <a:latin typeface="Calibri Light" panose="020F0302020204030204" pitchFamily="34" charset="0"/>
              <a:cs typeface="Calibri" panose="020F0502020204030204" pitchFamily="34" charset="0"/>
            </a:endParaRPr>
          </a:p>
          <a:p>
            <a:pPr lvl="0">
              <a:spcBef>
                <a:spcPts val="638"/>
              </a:spcBef>
            </a:pPr>
            <a:r>
              <a:rPr lang="en-US" sz="1063" dirty="0">
                <a:solidFill>
                  <a:prstClr val="white">
                    <a:lumMod val="50000"/>
                  </a:prstClr>
                </a:solidFill>
                <a:latin typeface="Calibri Light" panose="020F0302020204030204" pitchFamily="34" charset="0"/>
                <a:cs typeface="Calibri" panose="020F0502020204030204" pitchFamily="34" charset="0"/>
              </a:rPr>
              <a:t>By the</a:t>
            </a:r>
            <a:r>
              <a:rPr lang="en-US" sz="1063" baseline="0" dirty="0">
                <a:solidFill>
                  <a:prstClr val="white">
                    <a:lumMod val="50000"/>
                  </a:prstClr>
                </a:solidFill>
                <a:latin typeface="Calibri Light" panose="020F0302020204030204" pitchFamily="34" charset="0"/>
                <a:cs typeface="Calibri" panose="020F0502020204030204" pitchFamily="34" charset="0"/>
              </a:rPr>
              <a:t> way, if you need to move or copy the red lines, you can select them by clicking the dotted outlines.</a:t>
            </a:r>
            <a:endParaRPr lang="en-US" sz="1063" dirty="0">
              <a:solidFill>
                <a:prstClr val="white">
                  <a:lumMod val="50000"/>
                </a:prstClr>
              </a:solidFill>
              <a:latin typeface="Calibri Light" panose="020F0302020204030204" pitchFamily="34" charset="0"/>
              <a:cs typeface="Calibri" panose="020F0502020204030204" pitchFamily="34" charset="0"/>
            </a:endParaRPr>
          </a:p>
        </p:txBody>
      </p:sp>
    </p:spTree>
    <p:extLst>
      <p:ext uri="{BB962C8B-B14F-4D97-AF65-F5344CB8AC3E}">
        <p14:creationId xmlns:p14="http://schemas.microsoft.com/office/powerpoint/2010/main" val="3687281395"/>
      </p:ext>
    </p:extLst>
  </p:cSld>
  <p:clrMap bg1="lt1" tx1="dk1" bg2="lt2" tx2="dk2" accent1="accent1" accent2="accent2" accent3="accent3" accent4="accent4" accent5="accent5" accent6="accent6" hlink="hlink" folHlink="folHlink"/>
  <p:sldLayoutIdLst>
    <p:sldLayoutId id="2147483672" r:id="rId1"/>
    <p:sldLayoutId id="2147483673" r:id="rId2"/>
  </p:sldLayoutIdLst>
  <p:txStyles>
    <p:titleStyle>
      <a:lvl1pPr algn="l" defTabSz="1069208" rtl="0" eaLnBrk="1" latinLnBrk="0" hangingPunct="1">
        <a:lnSpc>
          <a:spcPct val="90000"/>
        </a:lnSpc>
        <a:spcBef>
          <a:spcPct val="0"/>
        </a:spcBef>
        <a:buNone/>
        <a:defRPr sz="3402"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2126"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1913"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1701"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1488"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1488"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0.png"/><Relationship Id="rId4" Type="http://schemas.openxmlformats.org/officeDocument/2006/relationships/image" Target="../media/image13.png"/><Relationship Id="rId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21"/>
          <p:cNvSpPr txBox="1">
            <a:spLocks/>
          </p:cNvSpPr>
          <p:nvPr/>
        </p:nvSpPr>
        <p:spPr>
          <a:xfrm>
            <a:off x="242103" y="5951991"/>
            <a:ext cx="2659949" cy="1010600"/>
          </a:xfrm>
          <a:prstGeom prst="rect">
            <a:avLst/>
          </a:prstGeom>
        </p:spPr>
        <p:txBody>
          <a:bodyPr lIns="0" tIns="0" rIns="0" bIns="0" anchor="b">
            <a:noAutofit/>
          </a:bodyPr>
          <a:lstStyle>
            <a:lvl1pPr marL="0" indent="0" algn="l" defTabSz="1005840" rtl="0" eaLnBrk="1" latinLnBrk="0" hangingPunct="1">
              <a:lnSpc>
                <a:spcPct val="114000"/>
              </a:lnSpc>
              <a:spcBef>
                <a:spcPts val="782"/>
              </a:spcBef>
              <a:buFont typeface="Arial" panose="020B0604020202020204" pitchFamily="34" charset="0"/>
              <a:buNone/>
              <a:defRPr sz="1600" kern="1200">
                <a:solidFill>
                  <a:schemeClr val="tx1"/>
                </a:solidFill>
                <a:latin typeface="RotanaLight" panose="02040502050405020303" pitchFamily="18" charset="0"/>
                <a:ea typeface="+mn-ea"/>
                <a:cs typeface="+mn-cs"/>
              </a:defRPr>
            </a:lvl1pPr>
            <a:lvl2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2pPr>
            <a:lvl3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3pPr>
            <a:lvl4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4pPr>
            <a:lvl5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lgn="ctr">
              <a:lnSpc>
                <a:spcPct val="100000"/>
              </a:lnSpc>
              <a:spcBef>
                <a:spcPts val="0"/>
              </a:spcBef>
            </a:pPr>
            <a:r>
              <a:rPr lang="en-US" sz="1400" b="1" dirty="0">
                <a:solidFill>
                  <a:srgbClr val="000000"/>
                </a:solidFill>
                <a:latin typeface="RotanaBold" panose="02040502050405020303" pitchFamily="18" charset="0"/>
              </a:rPr>
              <a:t>Scan the QR</a:t>
            </a:r>
          </a:p>
          <a:p>
            <a:pPr algn="ctr">
              <a:lnSpc>
                <a:spcPct val="100000"/>
              </a:lnSpc>
              <a:spcBef>
                <a:spcPts val="0"/>
              </a:spcBef>
            </a:pPr>
            <a:r>
              <a:rPr lang="en-US" sz="1400" b="1" dirty="0">
                <a:solidFill>
                  <a:srgbClr val="000000"/>
                </a:solidFill>
                <a:latin typeface="RotanaBold" panose="02040502050405020303" pitchFamily="18" charset="0"/>
              </a:rPr>
              <a:t>code to view</a:t>
            </a:r>
          </a:p>
          <a:p>
            <a:pPr algn="ctr">
              <a:lnSpc>
                <a:spcPct val="100000"/>
              </a:lnSpc>
              <a:spcBef>
                <a:spcPts val="0"/>
              </a:spcBef>
            </a:pPr>
            <a:r>
              <a:rPr lang="en-US" sz="1400" b="1" dirty="0">
                <a:solidFill>
                  <a:srgbClr val="000000"/>
                </a:solidFill>
                <a:latin typeface="RotanaBold" panose="02040502050405020303" pitchFamily="18" charset="0"/>
              </a:rPr>
              <a:t>Restaurants, Bars &amp; </a:t>
            </a:r>
          </a:p>
          <a:p>
            <a:pPr algn="ctr">
              <a:lnSpc>
                <a:spcPct val="100000"/>
              </a:lnSpc>
              <a:spcBef>
                <a:spcPts val="0"/>
              </a:spcBef>
            </a:pPr>
            <a:r>
              <a:rPr lang="en-US" sz="1400" b="1" dirty="0">
                <a:solidFill>
                  <a:srgbClr val="000000"/>
                </a:solidFill>
                <a:latin typeface="RotanaBold" panose="02040502050405020303" pitchFamily="18" charset="0"/>
              </a:rPr>
              <a:t>Facilities’ timings</a:t>
            </a:r>
          </a:p>
        </p:txBody>
      </p:sp>
      <p:sp>
        <p:nvSpPr>
          <p:cNvPr id="22" name="Text Placeholder 21"/>
          <p:cNvSpPr txBox="1">
            <a:spLocks/>
          </p:cNvSpPr>
          <p:nvPr/>
        </p:nvSpPr>
        <p:spPr>
          <a:xfrm>
            <a:off x="7645065" y="0"/>
            <a:ext cx="3046748" cy="7546228"/>
          </a:xfrm>
          <a:prstGeom prst="rect">
            <a:avLst/>
          </a:prstGeom>
          <a:solidFill>
            <a:schemeClr val="bg1"/>
          </a:solidFill>
        </p:spPr>
        <p:txBody>
          <a:bodyPr lIns="0" tIns="0" rIns="0" bIns="0" anchor="t">
            <a:noAutofit/>
          </a:bodyPr>
          <a:lstStyle>
            <a:lvl1pPr marL="0" indent="0" algn="ctr" defTabSz="1005840" rtl="0" eaLnBrk="1" latinLnBrk="0" hangingPunct="1">
              <a:lnSpc>
                <a:spcPct val="100000"/>
              </a:lnSpc>
              <a:spcBef>
                <a:spcPts val="0"/>
              </a:spcBef>
              <a:buFont typeface="Arial" panose="020B0604020202020204" pitchFamily="34" charset="0"/>
              <a:buNone/>
              <a:defRPr sz="2000" kern="1200" baseline="0">
                <a:solidFill>
                  <a:schemeClr val="tx1"/>
                </a:solidFill>
                <a:latin typeface="RotanaLight" panose="02040502050405020303" pitchFamily="18" charset="0"/>
                <a:ea typeface="+mn-ea"/>
                <a:cs typeface="+mn-cs"/>
              </a:defRPr>
            </a:lvl1pPr>
            <a:lvl2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2pPr>
            <a:lvl3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3pPr>
            <a:lvl4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4pPr>
            <a:lvl5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sz="2126" dirty="0">
                <a:solidFill>
                  <a:srgbClr val="005093"/>
                </a:solidFill>
              </a:rPr>
              <a:t> </a:t>
            </a:r>
          </a:p>
          <a:p>
            <a:endParaRPr lang="en-US" sz="2126" dirty="0">
              <a:solidFill>
                <a:srgbClr val="005093"/>
              </a:solidFill>
            </a:endParaRPr>
          </a:p>
          <a:p>
            <a:endParaRPr lang="en-US" sz="2126" dirty="0">
              <a:solidFill>
                <a:srgbClr val="005093"/>
              </a:solidFill>
            </a:endParaRPr>
          </a:p>
          <a:p>
            <a:endParaRPr lang="en-US" sz="2126" dirty="0">
              <a:solidFill>
                <a:srgbClr val="005093"/>
              </a:solidFill>
            </a:endParaRPr>
          </a:p>
          <a:p>
            <a:endParaRPr lang="en-US" sz="2126" dirty="0">
              <a:solidFill>
                <a:srgbClr val="005093"/>
              </a:solidFill>
            </a:endParaRPr>
          </a:p>
          <a:p>
            <a:endParaRPr lang="en-US" sz="2126" dirty="0">
              <a:solidFill>
                <a:srgbClr val="005093"/>
              </a:solidFill>
            </a:endParaRPr>
          </a:p>
          <a:p>
            <a:endParaRPr lang="en-US" sz="2126" dirty="0">
              <a:solidFill>
                <a:srgbClr val="005093"/>
              </a:solidFill>
            </a:endParaRPr>
          </a:p>
          <a:p>
            <a:endParaRPr lang="en-US" sz="2126" dirty="0">
              <a:solidFill>
                <a:srgbClr val="005093"/>
              </a:solidFill>
            </a:endParaRPr>
          </a:p>
          <a:p>
            <a:endParaRPr lang="en-US" sz="1800" dirty="0">
              <a:solidFill>
                <a:srgbClr val="005093"/>
              </a:solidFill>
            </a:endParaRPr>
          </a:p>
          <a:p>
            <a:endParaRPr lang="en-US" sz="1800" dirty="0">
              <a:solidFill>
                <a:srgbClr val="005093"/>
              </a:solidFill>
            </a:endParaRPr>
          </a:p>
          <a:p>
            <a:endParaRPr lang="en-US" sz="1700" dirty="0">
              <a:solidFill>
                <a:srgbClr val="005093"/>
              </a:solidFill>
            </a:endParaRPr>
          </a:p>
          <a:p>
            <a:pPr algn="l"/>
            <a:r>
              <a:rPr lang="en-US" sz="3200" dirty="0">
                <a:solidFill>
                  <a:srgbClr val="005093"/>
                </a:solidFill>
                <a:latin typeface="RotanaBold" panose="02040502050405020303" pitchFamily="18" charset="0"/>
              </a:rPr>
              <a:t> Dine Around</a:t>
            </a:r>
          </a:p>
          <a:p>
            <a:endParaRPr lang="en-US" sz="1800" dirty="0">
              <a:solidFill>
                <a:srgbClr val="005093"/>
              </a:solidFill>
            </a:endParaRPr>
          </a:p>
        </p:txBody>
      </p:sp>
      <p:sp>
        <p:nvSpPr>
          <p:cNvPr id="14" name="Text Placeholder 21"/>
          <p:cNvSpPr txBox="1">
            <a:spLocks/>
          </p:cNvSpPr>
          <p:nvPr/>
        </p:nvSpPr>
        <p:spPr>
          <a:xfrm>
            <a:off x="3784453" y="1002543"/>
            <a:ext cx="3084772" cy="5960048"/>
          </a:xfrm>
          <a:prstGeom prst="rect">
            <a:avLst/>
          </a:prstGeom>
        </p:spPr>
        <p:txBody>
          <a:bodyPr lIns="0" tIns="0" rIns="0" bIns="0" anchor="t">
            <a:noAutofit/>
          </a:bodyPr>
          <a:lstStyle>
            <a:lvl1pPr marL="0" indent="0" algn="l" defTabSz="1005840" rtl="0" eaLnBrk="1" latinLnBrk="0" hangingPunct="1">
              <a:lnSpc>
                <a:spcPct val="100000"/>
              </a:lnSpc>
              <a:spcBef>
                <a:spcPts val="586"/>
              </a:spcBef>
              <a:spcAft>
                <a:spcPts val="0"/>
              </a:spcAft>
              <a:buFont typeface="Arial" panose="020B0604020202020204" pitchFamily="34" charset="0"/>
              <a:buNone/>
              <a:defRPr lang="en-US" sz="1050" b="0" kern="1200" smtClean="0">
                <a:solidFill>
                  <a:schemeClr val="tx1"/>
                </a:solidFill>
                <a:effectLst/>
                <a:latin typeface="+mn-lt"/>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endParaRPr lang="en-US" sz="1000" b="1" i="1" dirty="0">
              <a:latin typeface="RotanaLight" panose="02040502050405020303" pitchFamily="18" charset="0"/>
              <a:ea typeface="Times New Roman" panose="02020603050405020304" pitchFamily="18" charset="0"/>
              <a:cs typeface="Times New Roman" panose="02020603050405020304" pitchFamily="18" charset="0"/>
            </a:endParaRPr>
          </a:p>
          <a:p>
            <a:endParaRPr lang="en-US" sz="1000" dirty="0">
              <a:solidFill>
                <a:schemeClr val="tx1">
                  <a:lumMod val="85000"/>
                  <a:lumOff val="15000"/>
                </a:schemeClr>
              </a:solidFill>
              <a:latin typeface="RotanaLight" panose="02040502050405020303" pitchFamily="18" charset="0"/>
              <a:ea typeface="Times New Roman" panose="02020603050405020304" pitchFamily="18" charset="0"/>
              <a:cs typeface="Times New Roman" panose="02020603050405020304" pitchFamily="18" charset="0"/>
            </a:endParaRPr>
          </a:p>
          <a:p>
            <a:endParaRPr lang="en-US" sz="1000" dirty="0">
              <a:solidFill>
                <a:schemeClr val="tx1">
                  <a:lumMod val="85000"/>
                  <a:lumOff val="15000"/>
                </a:schemeClr>
              </a:solidFill>
              <a:latin typeface="RotanaLight" panose="02040502050405020303" pitchFamily="18" charset="0"/>
              <a:ea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834" y="4610223"/>
            <a:ext cx="1285682" cy="1279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215" y="425735"/>
            <a:ext cx="2066925"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4116908" y="195882"/>
            <a:ext cx="2276476" cy="646331"/>
          </a:xfrm>
          <a:prstGeom prst="rect">
            <a:avLst/>
          </a:prstGeom>
        </p:spPr>
        <p:txBody>
          <a:bodyPr wrap="square">
            <a:spAutoFit/>
          </a:bodyPr>
          <a:lstStyle/>
          <a:p>
            <a:pPr algn="ctr"/>
            <a:r>
              <a:rPr lang="en-US" sz="1200" b="1" dirty="0">
                <a:latin typeface="RotanaLight" panose="02040502050405020303" pitchFamily="18" charset="0"/>
              </a:rPr>
              <a:t>Your feedback is important to us – please share your experience with us on </a:t>
            </a:r>
          </a:p>
        </p:txBody>
      </p:sp>
      <p:pic>
        <p:nvPicPr>
          <p:cNvPr id="17" name="Picture 2" descr="Tripadvisor - Wikipedi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64761" y="983955"/>
            <a:ext cx="1702976" cy="7904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 xmlns:a16="http://schemas.microsoft.com/office/drawing/2014/main" id="{AD24F211-66BB-401B-900E-6EA94E746878}"/>
              </a:ext>
            </a:extLst>
          </p:cNvPr>
          <p:cNvSpPr txBox="1"/>
          <p:nvPr/>
        </p:nvSpPr>
        <p:spPr>
          <a:xfrm>
            <a:off x="7645065" y="3880139"/>
            <a:ext cx="1924050" cy="461665"/>
          </a:xfrm>
          <a:prstGeom prst="rect">
            <a:avLst/>
          </a:prstGeom>
          <a:noFill/>
        </p:spPr>
        <p:txBody>
          <a:bodyPr wrap="square" rtlCol="0">
            <a:spAutoFit/>
          </a:bodyPr>
          <a:lstStyle/>
          <a:p>
            <a:r>
              <a:rPr lang="en-US" sz="2400" dirty="0">
                <a:solidFill>
                  <a:srgbClr val="005093"/>
                </a:solidFill>
                <a:latin typeface="Minerva ModernRegular" panose="00000400000000000000" pitchFamily="2" charset="0"/>
              </a:rPr>
              <a:t>Mini guide</a:t>
            </a:r>
            <a:endParaRPr lang="en-GB" sz="2400" dirty="0">
              <a:solidFill>
                <a:srgbClr val="005093"/>
              </a:solidFill>
              <a:latin typeface="Minerva ModernRegular" panose="00000400000000000000" pitchFamily="2" charset="0"/>
            </a:endParaRPr>
          </a:p>
        </p:txBody>
      </p:sp>
      <p:pic>
        <p:nvPicPr>
          <p:cNvPr id="4" name="Picture 3" descr="Text&#10;&#10;Description automatically generated">
            <a:extLst>
              <a:ext uri="{FF2B5EF4-FFF2-40B4-BE49-F238E27FC236}">
                <a16:creationId xmlns="" xmlns:a16="http://schemas.microsoft.com/office/drawing/2014/main" id="{F7AE3694-D3E1-4470-B683-55CA0857C91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35771" y="588565"/>
            <a:ext cx="1492553" cy="790622"/>
          </a:xfrm>
          <a:prstGeom prst="rect">
            <a:avLst/>
          </a:prstGeom>
        </p:spPr>
      </p:pic>
      <p:pic>
        <p:nvPicPr>
          <p:cNvPr id="25" name="Picture 24">
            <a:extLst>
              <a:ext uri="{FF2B5EF4-FFF2-40B4-BE49-F238E27FC236}">
                <a16:creationId xmlns="" xmlns:a16="http://schemas.microsoft.com/office/drawing/2014/main" id="{E4F07508-5BBF-46C3-AA70-F22843AC9217}"/>
              </a:ext>
            </a:extLst>
          </p:cNvPr>
          <p:cNvPicPr>
            <a:picLocks noChangeAspect="1"/>
          </p:cNvPicPr>
          <p:nvPr/>
        </p:nvPicPr>
        <p:blipFill>
          <a:blip r:embed="rId7"/>
          <a:stretch>
            <a:fillRect/>
          </a:stretch>
        </p:blipFill>
        <p:spPr>
          <a:xfrm>
            <a:off x="4824273" y="1985890"/>
            <a:ext cx="1043266" cy="1043266"/>
          </a:xfrm>
          <a:prstGeom prst="rect">
            <a:avLst/>
          </a:prstGeom>
        </p:spPr>
      </p:pic>
      <p:pic>
        <p:nvPicPr>
          <p:cNvPr id="5" name="Picture 4" descr="A picture containing text, sign&#10;&#10;Description automatically generated">
            <a:extLst>
              <a:ext uri="{FF2B5EF4-FFF2-40B4-BE49-F238E27FC236}">
                <a16:creationId xmlns="" xmlns:a16="http://schemas.microsoft.com/office/drawing/2014/main" id="{91F2B5F8-7162-A214-3693-7BCD6C835EF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09702" y="3383505"/>
            <a:ext cx="809949" cy="809949"/>
          </a:xfrm>
          <a:prstGeom prst="rect">
            <a:avLst/>
          </a:prstGeom>
        </p:spPr>
      </p:pic>
      <p:pic>
        <p:nvPicPr>
          <p:cNvPr id="7" name="Picture 6" descr="Icon&#10;&#10;Description automatically generated">
            <a:extLst>
              <a:ext uri="{FF2B5EF4-FFF2-40B4-BE49-F238E27FC236}">
                <a16:creationId xmlns="" xmlns:a16="http://schemas.microsoft.com/office/drawing/2014/main" id="{4CCF8003-ED14-3324-62D1-F2DA0AF744F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23381" y="3854110"/>
            <a:ext cx="960553" cy="1584913"/>
          </a:xfrm>
          <a:prstGeom prst="rect">
            <a:avLst/>
          </a:prstGeom>
        </p:spPr>
      </p:pic>
      <p:pic>
        <p:nvPicPr>
          <p:cNvPr id="9" name="Picture 8" descr="Text, logo&#10;&#10;Description automatically generated with medium confidence">
            <a:extLst>
              <a:ext uri="{FF2B5EF4-FFF2-40B4-BE49-F238E27FC236}">
                <a16:creationId xmlns="" xmlns:a16="http://schemas.microsoft.com/office/drawing/2014/main" id="{888100CB-989E-1A98-23CA-E78B24D625F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38365" y="5773361"/>
            <a:ext cx="2443321" cy="1414260"/>
          </a:xfrm>
          <a:prstGeom prst="rect">
            <a:avLst/>
          </a:prstGeom>
        </p:spPr>
      </p:pic>
      <p:pic>
        <p:nvPicPr>
          <p:cNvPr id="11" name="Picture 10" descr="Qr code&#10;&#10;Description automatically generated">
            <a:extLst>
              <a:ext uri="{FF2B5EF4-FFF2-40B4-BE49-F238E27FC236}">
                <a16:creationId xmlns="" xmlns:a16="http://schemas.microsoft.com/office/drawing/2014/main" id="{58CD9258-2035-06D3-309D-F176EE0840E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432831" y="4160117"/>
            <a:ext cx="960553" cy="960553"/>
          </a:xfrm>
          <a:prstGeom prst="rect">
            <a:avLst/>
          </a:prstGeom>
        </p:spPr>
      </p:pic>
      <p:sp>
        <p:nvSpPr>
          <p:cNvPr id="15" name="Text Placeholder 21">
            <a:extLst>
              <a:ext uri="{FF2B5EF4-FFF2-40B4-BE49-F238E27FC236}">
                <a16:creationId xmlns="" xmlns:a16="http://schemas.microsoft.com/office/drawing/2014/main" id="{123F9CE4-CBD7-AF1D-E5AF-8ABC3F20FB62}"/>
              </a:ext>
            </a:extLst>
          </p:cNvPr>
          <p:cNvSpPr txBox="1">
            <a:spLocks/>
          </p:cNvSpPr>
          <p:nvPr/>
        </p:nvSpPr>
        <p:spPr>
          <a:xfrm>
            <a:off x="4546605" y="3902136"/>
            <a:ext cx="2659949" cy="142274"/>
          </a:xfrm>
          <a:prstGeom prst="rect">
            <a:avLst/>
          </a:prstGeom>
        </p:spPr>
        <p:txBody>
          <a:bodyPr lIns="0" tIns="0" rIns="0" bIns="0" anchor="b">
            <a:noAutofit/>
          </a:bodyPr>
          <a:lstStyle>
            <a:lvl1pPr marL="0" indent="0" algn="l" defTabSz="1005840" rtl="0" eaLnBrk="1" latinLnBrk="0" hangingPunct="1">
              <a:lnSpc>
                <a:spcPct val="114000"/>
              </a:lnSpc>
              <a:spcBef>
                <a:spcPts val="782"/>
              </a:spcBef>
              <a:buFont typeface="Arial" panose="020B0604020202020204" pitchFamily="34" charset="0"/>
              <a:buNone/>
              <a:defRPr sz="1600" kern="1200">
                <a:solidFill>
                  <a:schemeClr val="tx1"/>
                </a:solidFill>
                <a:latin typeface="RotanaLight" panose="02040502050405020303" pitchFamily="18" charset="0"/>
                <a:ea typeface="+mn-ea"/>
                <a:cs typeface="+mn-cs"/>
              </a:defRPr>
            </a:lvl1pPr>
            <a:lvl2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2pPr>
            <a:lvl3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3pPr>
            <a:lvl4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4pPr>
            <a:lvl5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lgn="ctr"/>
            <a:r>
              <a:rPr lang="en-US" sz="1400" b="1" dirty="0">
                <a:solidFill>
                  <a:srgbClr val="000000"/>
                </a:solidFill>
                <a:latin typeface="RotanaBold" panose="02040502050405020303" pitchFamily="18" charset="0"/>
              </a:rPr>
              <a:t>Menu</a:t>
            </a:r>
          </a:p>
        </p:txBody>
      </p:sp>
      <p:pic>
        <p:nvPicPr>
          <p:cNvPr id="18" name="Picture 5">
            <a:extLst>
              <a:ext uri="{FF2B5EF4-FFF2-40B4-BE49-F238E27FC236}">
                <a16:creationId xmlns="" xmlns:a16="http://schemas.microsoft.com/office/drawing/2014/main" id="{941FBFE7-81B6-390C-9A08-1BBE4B338AC7}"/>
              </a:ext>
            </a:extLst>
          </p:cNvPr>
          <p:cNvPicPr>
            <a:picLocks noChangeAspect="1" noChangeArrowheads="1"/>
          </p:cNvPicPr>
          <p:nvPr/>
        </p:nvPicPr>
        <p:blipFill>
          <a:blip r:embed="rId12" cstate="print"/>
          <a:srcRect r="8961"/>
          <a:stretch>
            <a:fillRect/>
          </a:stretch>
        </p:blipFill>
        <p:spPr bwMode="auto">
          <a:xfrm>
            <a:off x="7645065" y="263898"/>
            <a:ext cx="3046748" cy="105793"/>
          </a:xfrm>
          <a:prstGeom prst="rect">
            <a:avLst/>
          </a:prstGeom>
          <a:noFill/>
          <a:ln w="9525">
            <a:noFill/>
            <a:miter lim="800000"/>
            <a:headEnd/>
            <a:tailEnd/>
          </a:ln>
        </p:spPr>
      </p:pic>
      <p:pic>
        <p:nvPicPr>
          <p:cNvPr id="19" name="Picture 5">
            <a:extLst>
              <a:ext uri="{FF2B5EF4-FFF2-40B4-BE49-F238E27FC236}">
                <a16:creationId xmlns="" xmlns:a16="http://schemas.microsoft.com/office/drawing/2014/main" id="{3CA9F7A1-197D-F09A-CC7F-B5813AA268CE}"/>
              </a:ext>
            </a:extLst>
          </p:cNvPr>
          <p:cNvPicPr>
            <a:picLocks noChangeAspect="1" noChangeArrowheads="1"/>
          </p:cNvPicPr>
          <p:nvPr/>
        </p:nvPicPr>
        <p:blipFill>
          <a:blip r:embed="rId12" cstate="print"/>
          <a:srcRect r="8961"/>
          <a:stretch>
            <a:fillRect/>
          </a:stretch>
        </p:blipFill>
        <p:spPr bwMode="auto">
          <a:xfrm>
            <a:off x="7645065" y="7103492"/>
            <a:ext cx="3046748" cy="105793"/>
          </a:xfrm>
          <a:prstGeom prst="rect">
            <a:avLst/>
          </a:prstGeom>
          <a:noFill/>
          <a:ln w="9525">
            <a:noFill/>
            <a:miter lim="800000"/>
            <a:headEnd/>
            <a:tailEnd/>
          </a:ln>
        </p:spPr>
      </p:pic>
      <p:pic>
        <p:nvPicPr>
          <p:cNvPr id="21" name="Picture 5">
            <a:extLst>
              <a:ext uri="{FF2B5EF4-FFF2-40B4-BE49-F238E27FC236}">
                <a16:creationId xmlns="" xmlns:a16="http://schemas.microsoft.com/office/drawing/2014/main" id="{86962659-0D57-FB48-BACC-07C96FE3ED25}"/>
              </a:ext>
            </a:extLst>
          </p:cNvPr>
          <p:cNvPicPr>
            <a:picLocks noChangeAspect="1" noChangeArrowheads="1"/>
          </p:cNvPicPr>
          <p:nvPr/>
        </p:nvPicPr>
        <p:blipFill>
          <a:blip r:embed="rId12" cstate="print"/>
          <a:srcRect r="8961"/>
          <a:stretch>
            <a:fillRect/>
          </a:stretch>
        </p:blipFill>
        <p:spPr bwMode="auto">
          <a:xfrm>
            <a:off x="3731771" y="3429667"/>
            <a:ext cx="3046748" cy="105793"/>
          </a:xfrm>
          <a:prstGeom prst="rect">
            <a:avLst/>
          </a:prstGeom>
          <a:noFill/>
          <a:ln w="9525">
            <a:noFill/>
            <a:miter lim="800000"/>
            <a:headEnd/>
            <a:tailEnd/>
          </a:ln>
        </p:spPr>
      </p:pic>
      <p:pic>
        <p:nvPicPr>
          <p:cNvPr id="23" name="Picture 5">
            <a:extLst>
              <a:ext uri="{FF2B5EF4-FFF2-40B4-BE49-F238E27FC236}">
                <a16:creationId xmlns="" xmlns:a16="http://schemas.microsoft.com/office/drawing/2014/main" id="{54FF8362-77D0-747D-FDAF-29A32D75216C}"/>
              </a:ext>
            </a:extLst>
          </p:cNvPr>
          <p:cNvPicPr>
            <a:picLocks noChangeAspect="1" noChangeArrowheads="1"/>
          </p:cNvPicPr>
          <p:nvPr/>
        </p:nvPicPr>
        <p:blipFill>
          <a:blip r:embed="rId12" cstate="print"/>
          <a:srcRect r="8961"/>
          <a:stretch>
            <a:fillRect/>
          </a:stretch>
        </p:blipFill>
        <p:spPr bwMode="auto">
          <a:xfrm>
            <a:off x="3731771" y="7086787"/>
            <a:ext cx="3046748" cy="105793"/>
          </a:xfrm>
          <a:prstGeom prst="rect">
            <a:avLst/>
          </a:prstGeom>
          <a:noFill/>
          <a:ln w="9525">
            <a:noFill/>
            <a:miter lim="800000"/>
            <a:headEnd/>
            <a:tailEnd/>
          </a:ln>
        </p:spPr>
      </p:pic>
    </p:spTree>
    <p:extLst>
      <p:ext uri="{BB962C8B-B14F-4D97-AF65-F5344CB8AC3E}">
        <p14:creationId xmlns:p14="http://schemas.microsoft.com/office/powerpoint/2010/main" val="151621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 Placeholder 21"/>
          <p:cNvSpPr txBox="1">
            <a:spLocks/>
          </p:cNvSpPr>
          <p:nvPr/>
        </p:nvSpPr>
        <p:spPr>
          <a:xfrm>
            <a:off x="147253" y="260733"/>
            <a:ext cx="3154495" cy="3081457"/>
          </a:xfrm>
          <a:prstGeom prst="rect">
            <a:avLst/>
          </a:prstGeom>
        </p:spPr>
        <p:txBody>
          <a:bodyPr lIns="0" tIns="0" rIns="0" bIns="0" anchor="t">
            <a:noAutofit/>
          </a:bodyPr>
          <a:lstStyle>
            <a:lvl1pPr marL="0" indent="0" algn="l" defTabSz="1005840" rtl="0" eaLnBrk="1" latinLnBrk="0" hangingPunct="1">
              <a:lnSpc>
                <a:spcPct val="100000"/>
              </a:lnSpc>
              <a:spcBef>
                <a:spcPts val="586"/>
              </a:spcBef>
              <a:spcAft>
                <a:spcPts val="0"/>
              </a:spcAft>
              <a:buFont typeface="Arial" panose="020B0604020202020204" pitchFamily="34" charset="0"/>
              <a:buNone/>
              <a:defRPr lang="en-US" sz="1050" b="0" kern="1200" baseline="0">
                <a:solidFill>
                  <a:schemeClr val="tx1"/>
                </a:solidFill>
                <a:effectLst/>
                <a:latin typeface="+mn-lt"/>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r>
              <a:rPr lang="en-US" sz="1200" dirty="0">
                <a:solidFill>
                  <a:srgbClr val="000000"/>
                </a:solidFill>
                <a:latin typeface="RotanaLight"/>
              </a:rPr>
              <a:t>Dear Guest,</a:t>
            </a:r>
          </a:p>
          <a:p>
            <a:endParaRPr lang="en-US" sz="400" dirty="0">
              <a:solidFill>
                <a:srgbClr val="000000"/>
              </a:solidFill>
              <a:latin typeface="RotanaLight"/>
            </a:endParaRPr>
          </a:p>
          <a:p>
            <a:r>
              <a:rPr lang="en-US" sz="1200" dirty="0">
                <a:solidFill>
                  <a:srgbClr val="000000"/>
                </a:solidFill>
                <a:latin typeface="RotanaLight"/>
              </a:rPr>
              <a:t>Welcome to Fujairah Rotana Resort &amp; Spa</a:t>
            </a:r>
          </a:p>
          <a:p>
            <a:r>
              <a:rPr lang="en-US" sz="1200" dirty="0">
                <a:solidFill>
                  <a:srgbClr val="000000"/>
                </a:solidFill>
                <a:latin typeface="RotanaLight"/>
              </a:rPr>
              <a:t>Please find herewith relevant information about your meal package as well as a brief resort orientation. </a:t>
            </a:r>
          </a:p>
          <a:p>
            <a:r>
              <a:rPr lang="en-US" sz="1200" dirty="0">
                <a:solidFill>
                  <a:srgbClr val="000000"/>
                </a:solidFill>
                <a:latin typeface="RotanaLight"/>
              </a:rPr>
              <a:t>Should you require any further assistance, please dial ‘0’ for Guest Services.</a:t>
            </a:r>
          </a:p>
          <a:p>
            <a:r>
              <a:rPr lang="en-US" sz="1200" dirty="0">
                <a:solidFill>
                  <a:srgbClr val="000000"/>
                </a:solidFill>
                <a:latin typeface="RotanaLight"/>
              </a:rPr>
              <a:t>We wish you a relaxing stay with us.</a:t>
            </a:r>
          </a:p>
          <a:p>
            <a:endParaRPr lang="en-US" sz="1200" dirty="0">
              <a:solidFill>
                <a:srgbClr val="000000"/>
              </a:solidFill>
              <a:latin typeface="RotanaLight"/>
            </a:endParaRPr>
          </a:p>
          <a:p>
            <a:pPr>
              <a:defRPr/>
            </a:pPr>
            <a:r>
              <a:rPr lang="en-US" sz="1200" dirty="0">
                <a:solidFill>
                  <a:srgbClr val="000000"/>
                </a:solidFill>
                <a:latin typeface="RotanaLight"/>
              </a:rPr>
              <a:t>Sincerely,</a:t>
            </a:r>
          </a:p>
          <a:p>
            <a:pPr>
              <a:spcBef>
                <a:spcPts val="0"/>
              </a:spcBef>
              <a:defRPr/>
            </a:pPr>
            <a:r>
              <a:rPr lang="en-US" sz="1200" b="1" dirty="0">
                <a:solidFill>
                  <a:srgbClr val="000000"/>
                </a:solidFill>
                <a:latin typeface="RotanaLight"/>
              </a:rPr>
              <a:t>Hotel Management</a:t>
            </a:r>
          </a:p>
        </p:txBody>
      </p:sp>
      <p:sp>
        <p:nvSpPr>
          <p:cNvPr id="31" name="Text Placeholder 21"/>
          <p:cNvSpPr txBox="1">
            <a:spLocks/>
          </p:cNvSpPr>
          <p:nvPr/>
        </p:nvSpPr>
        <p:spPr>
          <a:xfrm>
            <a:off x="3735127" y="253763"/>
            <a:ext cx="3084771" cy="271230"/>
          </a:xfrm>
          <a:prstGeom prst="rect">
            <a:avLst/>
          </a:prstGeom>
        </p:spPr>
        <p:txBody>
          <a:bodyPr lIns="0" tIns="0" rIns="0" bIns="0" anchor="b">
            <a:noAutofit/>
          </a:bodyPr>
          <a:lstStyle>
            <a:lvl1pPr marL="0" indent="0" algn="l" defTabSz="1005840" rtl="0" eaLnBrk="1" latinLnBrk="0" hangingPunct="1">
              <a:lnSpc>
                <a:spcPct val="114000"/>
              </a:lnSpc>
              <a:spcBef>
                <a:spcPts val="782"/>
              </a:spcBef>
              <a:buFont typeface="Arial" panose="020B0604020202020204" pitchFamily="34" charset="0"/>
              <a:buNone/>
              <a:defRPr sz="1600" u="none" kern="1200">
                <a:solidFill>
                  <a:schemeClr val="tx1"/>
                </a:solidFill>
                <a:latin typeface="RotanaLight" panose="02040502050405020303" pitchFamily="18" charset="0"/>
                <a:ea typeface="+mn-ea"/>
                <a:cs typeface="+mn-cs"/>
              </a:defRPr>
            </a:lvl1pPr>
            <a:lvl2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2pPr>
            <a:lvl3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3pPr>
            <a:lvl4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4pPr>
            <a:lvl5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dirty="0">
                <a:solidFill>
                  <a:srgbClr val="000000"/>
                </a:solidFill>
              </a:rPr>
              <a:t>Dine Around package</a:t>
            </a:r>
          </a:p>
        </p:txBody>
      </p:sp>
      <p:sp>
        <p:nvSpPr>
          <p:cNvPr id="64" name="Text Placeholder 21"/>
          <p:cNvSpPr txBox="1">
            <a:spLocks/>
          </p:cNvSpPr>
          <p:nvPr/>
        </p:nvSpPr>
        <p:spPr>
          <a:xfrm>
            <a:off x="167469" y="3728386"/>
            <a:ext cx="2023281" cy="259474"/>
          </a:xfrm>
          <a:prstGeom prst="rect">
            <a:avLst/>
          </a:prstGeom>
        </p:spPr>
        <p:txBody>
          <a:bodyPr lIns="0" tIns="0" rIns="0" bIns="0" anchor="t">
            <a:noAutofit/>
          </a:bodyPr>
          <a:lstStyle>
            <a:lvl1pPr marL="0" indent="0" algn="l" defTabSz="1005840" rtl="0" eaLnBrk="1" latinLnBrk="0" hangingPunct="1">
              <a:lnSpc>
                <a:spcPct val="100000"/>
              </a:lnSpc>
              <a:spcBef>
                <a:spcPts val="586"/>
              </a:spcBef>
              <a:spcAft>
                <a:spcPts val="0"/>
              </a:spcAft>
              <a:buFont typeface="Arial" panose="020B0604020202020204" pitchFamily="34" charset="0"/>
              <a:buNone/>
              <a:defRPr lang="en-US" sz="1050" b="0" kern="1200" baseline="0">
                <a:solidFill>
                  <a:schemeClr val="tx1"/>
                </a:solidFill>
                <a:effectLst/>
                <a:latin typeface="+mn-lt"/>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r>
              <a:rPr lang="en-US" sz="1200" b="1" dirty="0">
                <a:latin typeface="RotanaLight" panose="02040502050405020303"/>
              </a:rPr>
              <a:t>Download our mobile App by scanning the  below QR codes </a:t>
            </a:r>
          </a:p>
          <a:p>
            <a:endParaRPr lang="en-US" sz="1000" b="1" dirty="0"/>
          </a:p>
        </p:txBody>
      </p:sp>
      <p:sp>
        <p:nvSpPr>
          <p:cNvPr id="68" name="Text Placeholder 21"/>
          <p:cNvSpPr txBox="1">
            <a:spLocks/>
          </p:cNvSpPr>
          <p:nvPr/>
        </p:nvSpPr>
        <p:spPr>
          <a:xfrm>
            <a:off x="147253" y="6243170"/>
            <a:ext cx="3154495" cy="314048"/>
          </a:xfrm>
          <a:prstGeom prst="rect">
            <a:avLst/>
          </a:prstGeom>
        </p:spPr>
        <p:txBody>
          <a:bodyPr lIns="0" tIns="0" rIns="0" bIns="0" anchor="t">
            <a:noAutofit/>
          </a:bodyPr>
          <a:lstStyle>
            <a:lvl1pPr marL="0" indent="0" algn="l" defTabSz="1005840" rtl="0" eaLnBrk="1" latinLnBrk="0" hangingPunct="1">
              <a:lnSpc>
                <a:spcPct val="100000"/>
              </a:lnSpc>
              <a:spcBef>
                <a:spcPts val="586"/>
              </a:spcBef>
              <a:spcAft>
                <a:spcPts val="0"/>
              </a:spcAft>
              <a:buFont typeface="Arial" panose="020B0604020202020204" pitchFamily="34" charset="0"/>
              <a:buNone/>
              <a:defRPr lang="en-US" sz="1050" b="0" kern="1200" baseline="0">
                <a:solidFill>
                  <a:schemeClr val="tx1"/>
                </a:solidFill>
                <a:effectLst/>
                <a:latin typeface="+mn-lt"/>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r>
              <a:rPr lang="en-US" sz="1200" dirty="0">
                <a:latin typeface="RotanaLight" panose="02040502050405020303" pitchFamily="18" charset="0"/>
              </a:rPr>
              <a:t>Follow us on Social Media </a:t>
            </a:r>
            <a:r>
              <a:rPr lang="en-US" sz="1200" b="1" dirty="0">
                <a:latin typeface="RotanaLight" panose="02040502050405020303" pitchFamily="18" charset="0"/>
              </a:rPr>
              <a:t>@fujairahrotana</a:t>
            </a:r>
          </a:p>
          <a:p>
            <a:endParaRPr lang="en-US" sz="1000" dirty="0"/>
          </a:p>
        </p:txBody>
      </p:sp>
      <p:sp>
        <p:nvSpPr>
          <p:cNvPr id="60" name="Text Placeholder 21"/>
          <p:cNvSpPr txBox="1">
            <a:spLocks/>
          </p:cNvSpPr>
          <p:nvPr/>
        </p:nvSpPr>
        <p:spPr>
          <a:xfrm>
            <a:off x="7579580" y="253763"/>
            <a:ext cx="2883469" cy="271230"/>
          </a:xfrm>
          <a:prstGeom prst="rect">
            <a:avLst/>
          </a:prstGeom>
        </p:spPr>
        <p:txBody>
          <a:bodyPr lIns="0" tIns="0" rIns="0" bIns="0" anchor="b">
            <a:noAutofit/>
          </a:bodyPr>
          <a:lstStyle>
            <a:defPPr>
              <a:defRPr lang="en-US"/>
            </a:defPPr>
            <a:lvl1pPr indent="0" defTabSz="1005840">
              <a:lnSpc>
                <a:spcPct val="114000"/>
              </a:lnSpc>
              <a:spcBef>
                <a:spcPts val="782"/>
              </a:spcBef>
              <a:buFont typeface="Arial" panose="020B0604020202020204" pitchFamily="34" charset="0"/>
              <a:buNone/>
              <a:defRPr sz="1600" u="none">
                <a:solidFill>
                  <a:srgbClr val="000000"/>
                </a:solidFill>
                <a:latin typeface="RotanaLight" panose="02040502050405020303" pitchFamily="18" charset="0"/>
              </a:defRPr>
            </a:lvl1pPr>
            <a:lvl2pPr marL="0" indent="0" defTabSz="1005840">
              <a:lnSpc>
                <a:spcPct val="90000"/>
              </a:lnSpc>
              <a:spcBef>
                <a:spcPts val="0"/>
              </a:spcBef>
              <a:buFont typeface="Arial" panose="020B0604020202020204" pitchFamily="34" charset="0"/>
              <a:buNone/>
              <a:defRPr sz="3518"/>
            </a:lvl2pPr>
            <a:lvl3pPr marL="0" indent="0" defTabSz="1005840">
              <a:lnSpc>
                <a:spcPct val="90000"/>
              </a:lnSpc>
              <a:spcBef>
                <a:spcPts val="0"/>
              </a:spcBef>
              <a:buFont typeface="Arial" panose="020B0604020202020204" pitchFamily="34" charset="0"/>
              <a:buNone/>
              <a:defRPr sz="3518"/>
            </a:lvl3pPr>
            <a:lvl4pPr marL="0" indent="0" defTabSz="1005840">
              <a:lnSpc>
                <a:spcPct val="90000"/>
              </a:lnSpc>
              <a:spcBef>
                <a:spcPts val="0"/>
              </a:spcBef>
              <a:buFont typeface="Arial" panose="020B0604020202020204" pitchFamily="34" charset="0"/>
              <a:buNone/>
              <a:defRPr sz="3518"/>
            </a:lvl4pPr>
            <a:lvl5pPr marL="0" indent="0" defTabSz="1005840">
              <a:lnSpc>
                <a:spcPct val="90000"/>
              </a:lnSpc>
              <a:spcBef>
                <a:spcPts val="0"/>
              </a:spcBef>
              <a:buFont typeface="Arial" panose="020B0604020202020204" pitchFamily="34" charset="0"/>
              <a:buNone/>
              <a:defRPr sz="3518"/>
            </a:lvl5pPr>
            <a:lvl6pPr marL="2766060" indent="-251460" defTabSz="1005840">
              <a:lnSpc>
                <a:spcPct val="90000"/>
              </a:lnSpc>
              <a:spcBef>
                <a:spcPts val="550"/>
              </a:spcBef>
              <a:buFont typeface="Arial" panose="020B0604020202020204" pitchFamily="34" charset="0"/>
              <a:buChar char="•"/>
              <a:defRPr sz="1980"/>
            </a:lvl6pPr>
            <a:lvl7pPr marL="3268980" indent="-251460" defTabSz="1005840">
              <a:lnSpc>
                <a:spcPct val="90000"/>
              </a:lnSpc>
              <a:spcBef>
                <a:spcPts val="550"/>
              </a:spcBef>
              <a:buFont typeface="Arial" panose="020B0604020202020204" pitchFamily="34" charset="0"/>
              <a:buChar char="•"/>
              <a:defRPr sz="1980"/>
            </a:lvl7pPr>
            <a:lvl8pPr marL="3771900" indent="-251460" defTabSz="1005840">
              <a:lnSpc>
                <a:spcPct val="90000"/>
              </a:lnSpc>
              <a:spcBef>
                <a:spcPts val="550"/>
              </a:spcBef>
              <a:buFont typeface="Arial" panose="020B0604020202020204" pitchFamily="34" charset="0"/>
              <a:buChar char="•"/>
              <a:defRPr sz="1980"/>
            </a:lvl8pPr>
            <a:lvl9pPr marL="4274820" indent="-251460" defTabSz="1005840">
              <a:lnSpc>
                <a:spcPct val="90000"/>
              </a:lnSpc>
              <a:spcBef>
                <a:spcPts val="550"/>
              </a:spcBef>
              <a:buFont typeface="Arial" panose="020B0604020202020204" pitchFamily="34" charset="0"/>
              <a:buChar char="•"/>
              <a:defRPr sz="1980"/>
            </a:lvl9pPr>
          </a:lstStyle>
          <a:p>
            <a:r>
              <a:rPr lang="en-US" dirty="0"/>
              <a:t>Additional benefits</a:t>
            </a:r>
          </a:p>
        </p:txBody>
      </p:sp>
      <p:pic>
        <p:nvPicPr>
          <p:cNvPr id="3" name="Picture 2">
            <a:extLst>
              <a:ext uri="{FF2B5EF4-FFF2-40B4-BE49-F238E27FC236}">
                <a16:creationId xmlns="" xmlns:a16="http://schemas.microsoft.com/office/drawing/2014/main" id="{A34AF90F-A550-5213-9034-2870D62D5E36}"/>
              </a:ext>
            </a:extLst>
          </p:cNvPr>
          <p:cNvPicPr>
            <a:picLocks noChangeAspect="1"/>
          </p:cNvPicPr>
          <p:nvPr/>
        </p:nvPicPr>
        <p:blipFill>
          <a:blip r:embed="rId2"/>
          <a:stretch>
            <a:fillRect/>
          </a:stretch>
        </p:blipFill>
        <p:spPr>
          <a:xfrm>
            <a:off x="2251334" y="3635767"/>
            <a:ext cx="713291" cy="704185"/>
          </a:xfrm>
          <a:prstGeom prst="rect">
            <a:avLst/>
          </a:prstGeom>
        </p:spPr>
      </p:pic>
      <p:pic>
        <p:nvPicPr>
          <p:cNvPr id="5" name="Picture 4" descr="Qr code&#10;&#10;Description automatically generated">
            <a:extLst>
              <a:ext uri="{FF2B5EF4-FFF2-40B4-BE49-F238E27FC236}">
                <a16:creationId xmlns="" xmlns:a16="http://schemas.microsoft.com/office/drawing/2014/main" id="{6D46AEA9-8A9B-262E-67E1-B474D39558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892" t="9718" r="9972" b="9389"/>
          <a:stretch/>
        </p:blipFill>
        <p:spPr>
          <a:xfrm>
            <a:off x="329598" y="4865856"/>
            <a:ext cx="1087362" cy="1084126"/>
          </a:xfrm>
          <a:prstGeom prst="rect">
            <a:avLst/>
          </a:prstGeom>
        </p:spPr>
      </p:pic>
      <p:pic>
        <p:nvPicPr>
          <p:cNvPr id="7" name="Picture 6" descr="Qr code&#10;&#10;Description automatically generated">
            <a:extLst>
              <a:ext uri="{FF2B5EF4-FFF2-40B4-BE49-F238E27FC236}">
                <a16:creationId xmlns="" xmlns:a16="http://schemas.microsoft.com/office/drawing/2014/main" id="{25F03F8D-C94E-E804-075A-EFFAEECD7FF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184" t="12066" r="12016" b="11561"/>
          <a:stretch/>
        </p:blipFill>
        <p:spPr>
          <a:xfrm>
            <a:off x="1707125" y="4865856"/>
            <a:ext cx="1089785" cy="1083737"/>
          </a:xfrm>
          <a:prstGeom prst="rect">
            <a:avLst/>
          </a:prstGeom>
        </p:spPr>
      </p:pic>
      <p:sp>
        <p:nvSpPr>
          <p:cNvPr id="8" name="Text Placeholder 21">
            <a:extLst>
              <a:ext uri="{FF2B5EF4-FFF2-40B4-BE49-F238E27FC236}">
                <a16:creationId xmlns="" xmlns:a16="http://schemas.microsoft.com/office/drawing/2014/main" id="{6ADED6F8-6B65-BEBE-4388-1FCFC4DE5C55}"/>
              </a:ext>
            </a:extLst>
          </p:cNvPr>
          <p:cNvSpPr txBox="1">
            <a:spLocks/>
          </p:cNvSpPr>
          <p:nvPr/>
        </p:nvSpPr>
        <p:spPr>
          <a:xfrm>
            <a:off x="673630" y="4568055"/>
            <a:ext cx="2023281" cy="259474"/>
          </a:xfrm>
          <a:prstGeom prst="rect">
            <a:avLst/>
          </a:prstGeom>
        </p:spPr>
        <p:txBody>
          <a:bodyPr lIns="0" tIns="0" rIns="0" bIns="0" anchor="t">
            <a:noAutofit/>
          </a:bodyPr>
          <a:lstStyle>
            <a:lvl1pPr marL="0" indent="0" algn="l" defTabSz="1005840" rtl="0" eaLnBrk="1" latinLnBrk="0" hangingPunct="1">
              <a:lnSpc>
                <a:spcPct val="100000"/>
              </a:lnSpc>
              <a:spcBef>
                <a:spcPts val="586"/>
              </a:spcBef>
              <a:spcAft>
                <a:spcPts val="0"/>
              </a:spcAft>
              <a:buFont typeface="Arial" panose="020B0604020202020204" pitchFamily="34" charset="0"/>
              <a:buNone/>
              <a:defRPr lang="en-US" sz="1050" b="0" kern="1200" baseline="0">
                <a:solidFill>
                  <a:schemeClr val="tx1"/>
                </a:solidFill>
                <a:effectLst/>
                <a:latin typeface="+mn-lt"/>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r>
              <a:rPr lang="en-US" sz="1200" b="1" dirty="0">
                <a:latin typeface="RotanaLight" panose="02040502050405020303"/>
              </a:rPr>
              <a:t>iOS	      Android</a:t>
            </a:r>
          </a:p>
          <a:p>
            <a:endParaRPr lang="en-US" sz="1000" b="1" dirty="0"/>
          </a:p>
        </p:txBody>
      </p:sp>
      <p:pic>
        <p:nvPicPr>
          <p:cNvPr id="10" name="Picture 9" descr="Icon&#10;&#10;Description automatically generated">
            <a:extLst>
              <a:ext uri="{FF2B5EF4-FFF2-40B4-BE49-F238E27FC236}">
                <a16:creationId xmlns="" xmlns:a16="http://schemas.microsoft.com/office/drawing/2014/main" id="{A6C77262-B52A-FE9D-95D1-004FF442E7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02105" y="6649440"/>
            <a:ext cx="478800" cy="478800"/>
          </a:xfrm>
          <a:prstGeom prst="rect">
            <a:avLst/>
          </a:prstGeom>
        </p:spPr>
      </p:pic>
      <p:pic>
        <p:nvPicPr>
          <p:cNvPr id="12" name="Picture 11" descr="Icon&#10;&#10;Description automatically generated">
            <a:extLst>
              <a:ext uri="{FF2B5EF4-FFF2-40B4-BE49-F238E27FC236}">
                <a16:creationId xmlns="" xmlns:a16="http://schemas.microsoft.com/office/drawing/2014/main" id="{40DF504F-2721-0B05-12ED-515A9237EA0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35078" y="6649440"/>
            <a:ext cx="478800" cy="478800"/>
          </a:xfrm>
          <a:prstGeom prst="rect">
            <a:avLst/>
          </a:prstGeom>
        </p:spPr>
      </p:pic>
      <p:pic>
        <p:nvPicPr>
          <p:cNvPr id="14" name="Picture 13" descr="Logo, icon&#10;&#10;Description automatically generated">
            <a:extLst>
              <a:ext uri="{FF2B5EF4-FFF2-40B4-BE49-F238E27FC236}">
                <a16:creationId xmlns="" xmlns:a16="http://schemas.microsoft.com/office/drawing/2014/main" id="{B2E838E7-718A-8E2C-2351-108B904ED83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6196" y="6650636"/>
            <a:ext cx="478800" cy="478800"/>
          </a:xfrm>
          <a:prstGeom prst="rect">
            <a:avLst/>
          </a:prstGeom>
        </p:spPr>
      </p:pic>
      <p:pic>
        <p:nvPicPr>
          <p:cNvPr id="16" name="Picture 15" descr="Logo&#10;&#10;Description automatically generated">
            <a:extLst>
              <a:ext uri="{FF2B5EF4-FFF2-40B4-BE49-F238E27FC236}">
                <a16:creationId xmlns="" xmlns:a16="http://schemas.microsoft.com/office/drawing/2014/main" id="{2B597066-D53A-D3B4-02BA-C61B88ED59F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69132" y="6649440"/>
            <a:ext cx="478800" cy="478800"/>
          </a:xfrm>
          <a:prstGeom prst="rect">
            <a:avLst/>
          </a:prstGeom>
        </p:spPr>
      </p:pic>
      <p:pic>
        <p:nvPicPr>
          <p:cNvPr id="18" name="Picture 17" descr="Icon&#10;&#10;Description automatically generated">
            <a:extLst>
              <a:ext uri="{FF2B5EF4-FFF2-40B4-BE49-F238E27FC236}">
                <a16:creationId xmlns="" xmlns:a16="http://schemas.microsoft.com/office/drawing/2014/main" id="{32A84EF1-ACB9-D8CE-CF81-B9BF2457D69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19357" y="6649440"/>
            <a:ext cx="478800" cy="478800"/>
          </a:xfrm>
          <a:prstGeom prst="rect">
            <a:avLst/>
          </a:prstGeom>
        </p:spPr>
      </p:pic>
      <p:pic>
        <p:nvPicPr>
          <p:cNvPr id="19" name="Picture 5">
            <a:extLst>
              <a:ext uri="{FF2B5EF4-FFF2-40B4-BE49-F238E27FC236}">
                <a16:creationId xmlns="" xmlns:a16="http://schemas.microsoft.com/office/drawing/2014/main" id="{03A90D91-1AE9-95EC-7613-FDCC4BE29AFA}"/>
              </a:ext>
            </a:extLst>
          </p:cNvPr>
          <p:cNvPicPr>
            <a:picLocks noChangeAspect="1" noChangeArrowheads="1"/>
          </p:cNvPicPr>
          <p:nvPr/>
        </p:nvPicPr>
        <p:blipFill>
          <a:blip r:embed="rId10" cstate="print"/>
          <a:srcRect r="8961"/>
          <a:stretch>
            <a:fillRect/>
          </a:stretch>
        </p:blipFill>
        <p:spPr bwMode="auto">
          <a:xfrm>
            <a:off x="7579580" y="578923"/>
            <a:ext cx="3046748" cy="105793"/>
          </a:xfrm>
          <a:prstGeom prst="rect">
            <a:avLst/>
          </a:prstGeom>
          <a:noFill/>
          <a:ln w="9525">
            <a:noFill/>
            <a:miter lim="800000"/>
            <a:headEnd/>
            <a:tailEnd/>
          </a:ln>
        </p:spPr>
      </p:pic>
      <p:pic>
        <p:nvPicPr>
          <p:cNvPr id="20" name="Picture 5">
            <a:extLst>
              <a:ext uri="{FF2B5EF4-FFF2-40B4-BE49-F238E27FC236}">
                <a16:creationId xmlns="" xmlns:a16="http://schemas.microsoft.com/office/drawing/2014/main" id="{EC07522E-DEE2-2473-0141-1B08541E5605}"/>
              </a:ext>
            </a:extLst>
          </p:cNvPr>
          <p:cNvPicPr>
            <a:picLocks noChangeAspect="1" noChangeArrowheads="1"/>
          </p:cNvPicPr>
          <p:nvPr/>
        </p:nvPicPr>
        <p:blipFill>
          <a:blip r:embed="rId10" cstate="print"/>
          <a:srcRect r="8961"/>
          <a:stretch>
            <a:fillRect/>
          </a:stretch>
        </p:blipFill>
        <p:spPr bwMode="auto">
          <a:xfrm>
            <a:off x="7573238" y="2178823"/>
            <a:ext cx="3046748" cy="105793"/>
          </a:xfrm>
          <a:prstGeom prst="rect">
            <a:avLst/>
          </a:prstGeom>
          <a:noFill/>
          <a:ln w="9525">
            <a:noFill/>
            <a:miter lim="800000"/>
            <a:headEnd/>
            <a:tailEnd/>
          </a:ln>
        </p:spPr>
      </p:pic>
      <p:pic>
        <p:nvPicPr>
          <p:cNvPr id="22" name="Picture 5">
            <a:extLst>
              <a:ext uri="{FF2B5EF4-FFF2-40B4-BE49-F238E27FC236}">
                <a16:creationId xmlns="" xmlns:a16="http://schemas.microsoft.com/office/drawing/2014/main" id="{CFB19649-6654-3DD9-448A-D7EBDFBAAF6C}"/>
              </a:ext>
            </a:extLst>
          </p:cNvPr>
          <p:cNvPicPr>
            <a:picLocks noChangeAspect="1" noChangeArrowheads="1"/>
          </p:cNvPicPr>
          <p:nvPr/>
        </p:nvPicPr>
        <p:blipFill>
          <a:blip r:embed="rId10" cstate="print"/>
          <a:srcRect r="8961"/>
          <a:stretch>
            <a:fillRect/>
          </a:stretch>
        </p:blipFill>
        <p:spPr bwMode="auto">
          <a:xfrm>
            <a:off x="3718979" y="578922"/>
            <a:ext cx="3046748" cy="105793"/>
          </a:xfrm>
          <a:prstGeom prst="rect">
            <a:avLst/>
          </a:prstGeom>
          <a:noFill/>
          <a:ln w="9525">
            <a:noFill/>
            <a:miter lim="800000"/>
            <a:headEnd/>
            <a:tailEnd/>
          </a:ln>
        </p:spPr>
      </p:pic>
      <p:pic>
        <p:nvPicPr>
          <p:cNvPr id="27" name="Picture 5">
            <a:extLst>
              <a:ext uri="{FF2B5EF4-FFF2-40B4-BE49-F238E27FC236}">
                <a16:creationId xmlns="" xmlns:a16="http://schemas.microsoft.com/office/drawing/2014/main" id="{EC07522E-DEE2-2473-0141-1B08541E5605}"/>
              </a:ext>
            </a:extLst>
          </p:cNvPr>
          <p:cNvPicPr>
            <a:picLocks noChangeAspect="1" noChangeArrowheads="1"/>
          </p:cNvPicPr>
          <p:nvPr/>
        </p:nvPicPr>
        <p:blipFill>
          <a:blip r:embed="rId10" cstate="print"/>
          <a:srcRect r="8961"/>
          <a:stretch>
            <a:fillRect/>
          </a:stretch>
        </p:blipFill>
        <p:spPr bwMode="auto">
          <a:xfrm>
            <a:off x="3718979" y="6219124"/>
            <a:ext cx="3046748" cy="105793"/>
          </a:xfrm>
          <a:prstGeom prst="rect">
            <a:avLst/>
          </a:prstGeom>
          <a:noFill/>
          <a:ln w="9525">
            <a:noFill/>
            <a:miter lim="800000"/>
            <a:headEnd/>
            <a:tailEnd/>
          </a:ln>
        </p:spPr>
      </p:pic>
      <p:sp>
        <p:nvSpPr>
          <p:cNvPr id="2" name="Text Placeholder 21">
            <a:extLst>
              <a:ext uri="{FF2B5EF4-FFF2-40B4-BE49-F238E27FC236}">
                <a16:creationId xmlns="" xmlns:a16="http://schemas.microsoft.com/office/drawing/2014/main" id="{E614B3E9-0640-7BEC-4856-537834596E88}"/>
              </a:ext>
            </a:extLst>
          </p:cNvPr>
          <p:cNvSpPr txBox="1">
            <a:spLocks/>
          </p:cNvSpPr>
          <p:nvPr/>
        </p:nvSpPr>
        <p:spPr>
          <a:xfrm>
            <a:off x="3735127" y="738644"/>
            <a:ext cx="3319996" cy="5532344"/>
          </a:xfrm>
          <a:prstGeom prst="rect">
            <a:avLst/>
          </a:prstGeom>
        </p:spPr>
        <p:txBody>
          <a:bodyPr lIns="0" tIns="0" rIns="0" bIns="0" anchor="t">
            <a:noAutofit/>
          </a:bodyPr>
          <a:lstStyle>
            <a:lvl1pPr marL="0" indent="0" algn="l" defTabSz="1005840" rtl="0" eaLnBrk="1" latinLnBrk="0" hangingPunct="1">
              <a:lnSpc>
                <a:spcPct val="100000"/>
              </a:lnSpc>
              <a:spcBef>
                <a:spcPts val="586"/>
              </a:spcBef>
              <a:spcAft>
                <a:spcPts val="0"/>
              </a:spcAft>
              <a:buFont typeface="Arial" panose="020B0604020202020204" pitchFamily="34" charset="0"/>
              <a:buNone/>
              <a:defRPr lang="en-US" sz="1050" b="0" kern="1200" baseline="0">
                <a:solidFill>
                  <a:schemeClr val="tx1"/>
                </a:solidFill>
                <a:effectLst/>
                <a:latin typeface="+mn-lt"/>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Dine Around the hotel outlets and enjoy limitless joy at our included </a:t>
            </a:r>
            <a:r>
              <a:rPr lang="en-US" sz="900" dirty="0" smtClean="0">
                <a:solidFill>
                  <a:srgbClr val="000000"/>
                </a:solidFill>
                <a:latin typeface="RotanaLight"/>
                <a:ea typeface="Times New Roman" panose="02020603050405020304" pitchFamily="18" charset="0"/>
                <a:cs typeface="Times New Roman" panose="02020603050405020304" pitchFamily="18" charset="0"/>
              </a:rPr>
              <a:t>restaurants </a:t>
            </a:r>
            <a:r>
              <a:rPr lang="en-US" sz="900" dirty="0">
                <a:solidFill>
                  <a:srgbClr val="000000"/>
                </a:solidFill>
                <a:latin typeface="RotanaLight"/>
                <a:ea typeface="Times New Roman" panose="02020603050405020304" pitchFamily="18" charset="0"/>
                <a:cs typeface="Times New Roman" panose="02020603050405020304" pitchFamily="18" charset="0"/>
              </a:rPr>
              <a:t>and </a:t>
            </a:r>
            <a:r>
              <a:rPr lang="en-US" sz="900" dirty="0" smtClean="0">
                <a:solidFill>
                  <a:srgbClr val="000000"/>
                </a:solidFill>
                <a:latin typeface="RotanaLight"/>
                <a:ea typeface="Times New Roman" panose="02020603050405020304" pitchFamily="18" charset="0"/>
                <a:cs typeface="Times New Roman" panose="02020603050405020304" pitchFamily="18" charset="0"/>
              </a:rPr>
              <a:t>bars</a:t>
            </a:r>
            <a:r>
              <a:rPr lang="en-US" sz="900" dirty="0">
                <a:solidFill>
                  <a:srgbClr val="000000"/>
                </a:solidFill>
                <a:latin typeface="RotanaLight"/>
                <a:ea typeface="Times New Roman" panose="02020603050405020304" pitchFamily="18" charset="0"/>
                <a:cs typeface="Times New Roman" panose="02020603050405020304" pitchFamily="18" charset="0"/>
              </a:rPr>
              <a:t>.</a:t>
            </a: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The Dine </a:t>
            </a:r>
            <a:r>
              <a:rPr lang="en-US" sz="900" dirty="0" smtClean="0">
                <a:solidFill>
                  <a:srgbClr val="000000"/>
                </a:solidFill>
                <a:latin typeface="RotanaLight"/>
                <a:ea typeface="Times New Roman" panose="02020603050405020304" pitchFamily="18" charset="0"/>
                <a:cs typeface="Times New Roman" panose="02020603050405020304" pitchFamily="18" charset="0"/>
              </a:rPr>
              <a:t>Around </a:t>
            </a:r>
            <a:r>
              <a:rPr lang="en-US" sz="900" dirty="0">
                <a:solidFill>
                  <a:srgbClr val="000000"/>
                </a:solidFill>
                <a:latin typeface="RotanaLight"/>
                <a:ea typeface="Times New Roman" panose="02020603050405020304" pitchFamily="18" charset="0"/>
                <a:cs typeface="Times New Roman" panose="02020603050405020304" pitchFamily="18" charset="0"/>
              </a:rPr>
              <a:t>package starts on the day of arrival at 15:00hrs and ends on the departure day at 12:00 noon.</a:t>
            </a:r>
          </a:p>
          <a:p>
            <a:r>
              <a:rPr lang="en-US" sz="900" dirty="0">
                <a:solidFill>
                  <a:srgbClr val="000000"/>
                </a:solidFill>
                <a:latin typeface="RotanaLight"/>
                <a:ea typeface="Times New Roman" panose="02020603050405020304" pitchFamily="18" charset="0"/>
                <a:cs typeface="Times New Roman" panose="02020603050405020304" pitchFamily="18" charset="0"/>
              </a:rPr>
              <a:t>Premium alcoholic beverages will be served per glass from </a:t>
            </a:r>
            <a:r>
              <a:rPr lang="en-US" sz="900" b="1" dirty="0">
                <a:solidFill>
                  <a:srgbClr val="000000"/>
                </a:solidFill>
                <a:latin typeface="RotanaLight"/>
                <a:ea typeface="Times New Roman" panose="02020603050405020304" pitchFamily="18" charset="0"/>
                <a:cs typeface="Times New Roman" panose="02020603050405020304" pitchFamily="18" charset="0"/>
              </a:rPr>
              <a:t>10:00hrs – 22:00hrs </a:t>
            </a:r>
            <a:r>
              <a:rPr lang="en-US" sz="900" dirty="0">
                <a:solidFill>
                  <a:srgbClr val="000000"/>
                </a:solidFill>
                <a:latin typeface="RotanaLight"/>
                <a:ea typeface="Times New Roman" panose="02020603050405020304" pitchFamily="18" charset="0"/>
                <a:cs typeface="Times New Roman" panose="02020603050405020304" pitchFamily="18" charset="0"/>
              </a:rPr>
              <a:t>in our outlets.</a:t>
            </a:r>
          </a:p>
          <a:p>
            <a:endParaRPr lang="en-US" sz="900" dirty="0">
              <a:solidFill>
                <a:srgbClr val="000000"/>
              </a:solidFill>
              <a:latin typeface="RotanaLight"/>
              <a:ea typeface="Times New Roman" panose="02020603050405020304" pitchFamily="18" charset="0"/>
              <a:cs typeface="Times New Roman" panose="02020603050405020304" pitchFamily="18" charset="0"/>
            </a:endParaRPr>
          </a:p>
          <a:p>
            <a:pPr>
              <a:spcBef>
                <a:spcPts val="0"/>
              </a:spcBef>
            </a:pPr>
            <a:r>
              <a:rPr lang="en-US" sz="900" b="1" u="sng" dirty="0">
                <a:solidFill>
                  <a:srgbClr val="000000"/>
                </a:solidFill>
                <a:latin typeface="RotanaLight"/>
                <a:ea typeface="Times New Roman" panose="02020603050405020304" pitchFamily="18" charset="0"/>
                <a:cs typeface="Times New Roman" panose="02020603050405020304" pitchFamily="18" charset="0"/>
              </a:rPr>
              <a:t>Mozaique All day dining:</a:t>
            </a:r>
            <a:r>
              <a:rPr lang="en-US" sz="900" dirty="0">
                <a:solidFill>
                  <a:srgbClr val="000000"/>
                </a:solidFill>
                <a:latin typeface="RotanaLight"/>
                <a:ea typeface="Times New Roman" panose="02020603050405020304" pitchFamily="18" charset="0"/>
                <a:cs typeface="Times New Roman" panose="02020603050405020304" pitchFamily="18" charset="0"/>
              </a:rPr>
              <a:t/>
            </a:r>
            <a:br>
              <a:rPr lang="en-US" sz="900" dirty="0">
                <a:solidFill>
                  <a:srgbClr val="000000"/>
                </a:solidFill>
                <a:latin typeface="RotanaLight"/>
                <a:ea typeface="Times New Roman" panose="02020603050405020304" pitchFamily="18" charset="0"/>
                <a:cs typeface="Times New Roman" panose="02020603050405020304" pitchFamily="18" charset="0"/>
              </a:rPr>
            </a:br>
            <a:r>
              <a:rPr lang="en-US" sz="900" dirty="0">
                <a:solidFill>
                  <a:srgbClr val="000000"/>
                </a:solidFill>
                <a:latin typeface="RotanaLight"/>
                <a:ea typeface="Times New Roman" panose="02020603050405020304" pitchFamily="18" charset="0"/>
                <a:cs typeface="Times New Roman" panose="02020603050405020304" pitchFamily="18" charset="0"/>
              </a:rPr>
              <a:t>Premium drinks are served from 12:30 Pm to 10:00 Pm</a:t>
            </a: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Breakfast, Lunch &amp; Dinner  - Open Buffet</a:t>
            </a:r>
          </a:p>
          <a:p>
            <a:pPr>
              <a:spcBef>
                <a:spcPts val="0"/>
              </a:spcBef>
            </a:pPr>
            <a:endParaRPr lang="en-US" sz="900" dirty="0">
              <a:solidFill>
                <a:srgbClr val="000000"/>
              </a:solidFill>
              <a:latin typeface="RotanaLight"/>
              <a:ea typeface="Times New Roman" panose="02020603050405020304" pitchFamily="18" charset="0"/>
              <a:cs typeface="Times New Roman" panose="02020603050405020304" pitchFamily="18" charset="0"/>
            </a:endParaRPr>
          </a:p>
          <a:p>
            <a:pPr>
              <a:spcBef>
                <a:spcPts val="0"/>
              </a:spcBef>
            </a:pPr>
            <a:r>
              <a:rPr lang="en-US" sz="900" b="1" u="sng" dirty="0">
                <a:solidFill>
                  <a:srgbClr val="000000"/>
                </a:solidFill>
                <a:latin typeface="RotanaLight"/>
                <a:ea typeface="Times New Roman" panose="02020603050405020304" pitchFamily="18" charset="0"/>
                <a:cs typeface="Times New Roman" panose="02020603050405020304" pitchFamily="18" charset="0"/>
              </a:rPr>
              <a:t>Sharkeys:</a:t>
            </a:r>
            <a:r>
              <a:rPr lang="en-US" sz="900" dirty="0">
                <a:solidFill>
                  <a:srgbClr val="000000"/>
                </a:solidFill>
                <a:latin typeface="RotanaLight"/>
                <a:ea typeface="Times New Roman" panose="02020603050405020304" pitchFamily="18" charset="0"/>
                <a:cs typeface="Times New Roman" panose="02020603050405020304" pitchFamily="18" charset="0"/>
              </a:rPr>
              <a:t/>
            </a:r>
            <a:br>
              <a:rPr lang="en-US" sz="900" dirty="0">
                <a:solidFill>
                  <a:srgbClr val="000000"/>
                </a:solidFill>
                <a:latin typeface="RotanaLight"/>
                <a:ea typeface="Times New Roman" panose="02020603050405020304" pitchFamily="18" charset="0"/>
                <a:cs typeface="Times New Roman" panose="02020603050405020304" pitchFamily="18" charset="0"/>
              </a:rPr>
            </a:br>
            <a:r>
              <a:rPr lang="en-US" sz="900" dirty="0">
                <a:solidFill>
                  <a:srgbClr val="000000"/>
                </a:solidFill>
                <a:latin typeface="RotanaLight"/>
                <a:ea typeface="Times New Roman" panose="02020603050405020304" pitchFamily="18" charset="0"/>
                <a:cs typeface="Times New Roman" panose="02020603050405020304" pitchFamily="18" charset="0"/>
              </a:rPr>
              <a:t>Premium drinks are served from 12:00 Pm to 10:00 Pm</a:t>
            </a:r>
            <a:r>
              <a:rPr lang="en-US" sz="900" dirty="0">
                <a:solidFill>
                  <a:srgbClr val="000000"/>
                </a:solidFill>
                <a:highlight>
                  <a:srgbClr val="FFFF00"/>
                </a:highlight>
                <a:latin typeface="RotanaLight"/>
                <a:ea typeface="Times New Roman" panose="02020603050405020304" pitchFamily="18" charset="0"/>
                <a:cs typeface="Times New Roman" panose="02020603050405020304" pitchFamily="18" charset="0"/>
              </a:rPr>
              <a:t> </a:t>
            </a: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Lunch &amp; Dinner  - Three course set menu instead of your Lunch &amp; Dinner at Mozaique restaurant.</a:t>
            </a:r>
          </a:p>
          <a:p>
            <a:pPr>
              <a:spcBef>
                <a:spcPts val="0"/>
              </a:spcBef>
            </a:pPr>
            <a:endParaRPr lang="en-US" sz="900" dirty="0">
              <a:solidFill>
                <a:srgbClr val="000000"/>
              </a:solidFill>
              <a:latin typeface="RotanaLight"/>
              <a:ea typeface="Times New Roman" panose="02020603050405020304" pitchFamily="18" charset="0"/>
              <a:cs typeface="Times New Roman" panose="02020603050405020304" pitchFamily="18" charset="0"/>
            </a:endParaRP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Ice-cream once per day for kids below 12 years old from 4:00 Pm to 5:00 Pm</a:t>
            </a:r>
          </a:p>
          <a:p>
            <a:r>
              <a:rPr lang="en-US" sz="900" b="1" u="sng" dirty="0" err="1">
                <a:solidFill>
                  <a:srgbClr val="000000"/>
                </a:solidFill>
                <a:latin typeface="RotanaLight"/>
                <a:ea typeface="Times New Roman" panose="02020603050405020304" pitchFamily="18" charset="0"/>
                <a:cs typeface="Times New Roman" panose="02020603050405020304" pitchFamily="18" charset="0"/>
              </a:rPr>
              <a:t>BarMuda</a:t>
            </a:r>
            <a:r>
              <a:rPr lang="en-US" sz="900" b="1" u="sng" dirty="0">
                <a:solidFill>
                  <a:srgbClr val="000000"/>
                </a:solidFill>
                <a:latin typeface="RotanaLight"/>
                <a:ea typeface="Times New Roman" panose="02020603050405020304" pitchFamily="18" charset="0"/>
                <a:cs typeface="Times New Roman" panose="02020603050405020304" pitchFamily="18" charset="0"/>
              </a:rPr>
              <a:t>: </a:t>
            </a: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Premium drinks are served from 06:00 Pm to 10:00 Pm </a:t>
            </a: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Lunch &amp; Dinner  - Three course set menu instead of your Lunch &amp; Dinner at Mozaique restaurant.</a:t>
            </a:r>
          </a:p>
          <a:p>
            <a:pPr>
              <a:lnSpc>
                <a:spcPct val="150000"/>
              </a:lnSpc>
              <a:spcBef>
                <a:spcPts val="0"/>
              </a:spcBef>
            </a:pPr>
            <a:r>
              <a:rPr lang="en-US" sz="900" b="1" u="sng" dirty="0" smtClean="0">
                <a:solidFill>
                  <a:srgbClr val="000000"/>
                </a:solidFill>
                <a:latin typeface="RotanaLight"/>
                <a:ea typeface="Times New Roman" panose="02020603050405020304" pitchFamily="18" charset="0"/>
                <a:cs typeface="Times New Roman" panose="02020603050405020304" pitchFamily="18" charset="0"/>
              </a:rPr>
              <a:t>Waves:</a:t>
            </a:r>
            <a:endParaRPr lang="en-US" sz="900" b="1" u="sng" dirty="0">
              <a:solidFill>
                <a:srgbClr val="000000"/>
              </a:solidFill>
              <a:latin typeface="RotanaLight"/>
              <a:ea typeface="Times New Roman" panose="02020603050405020304" pitchFamily="18" charset="0"/>
              <a:cs typeface="Times New Roman" panose="02020603050405020304" pitchFamily="18" charset="0"/>
            </a:endParaRP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Premium drinks are served from 06:30 Pm to </a:t>
            </a:r>
            <a:r>
              <a:rPr lang="en-US" sz="900" dirty="0" smtClean="0">
                <a:solidFill>
                  <a:srgbClr val="000000"/>
                </a:solidFill>
                <a:latin typeface="RotanaLight"/>
                <a:ea typeface="Times New Roman" panose="02020603050405020304" pitchFamily="18" charset="0"/>
                <a:cs typeface="Times New Roman" panose="02020603050405020304" pitchFamily="18" charset="0"/>
              </a:rPr>
              <a:t>10:00 </a:t>
            </a:r>
            <a:r>
              <a:rPr lang="en-US" sz="900" dirty="0">
                <a:solidFill>
                  <a:srgbClr val="000000"/>
                </a:solidFill>
                <a:latin typeface="RotanaLight"/>
                <a:ea typeface="Times New Roman" panose="02020603050405020304" pitchFamily="18" charset="0"/>
                <a:cs typeface="Times New Roman" panose="02020603050405020304" pitchFamily="18" charset="0"/>
              </a:rPr>
              <a:t>Pm</a:t>
            </a: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Dinner  - Three course set menu  instead of your Dinner at Mozaique restaurant.</a:t>
            </a:r>
          </a:p>
          <a:p>
            <a:pPr>
              <a:spcBef>
                <a:spcPts val="0"/>
              </a:spcBef>
            </a:pPr>
            <a:endParaRPr lang="en-US" sz="300" dirty="0">
              <a:solidFill>
                <a:srgbClr val="000000"/>
              </a:solidFill>
              <a:latin typeface="RotanaLight"/>
              <a:ea typeface="Times New Roman" panose="02020603050405020304" pitchFamily="18" charset="0"/>
              <a:cs typeface="Times New Roman" panose="02020603050405020304" pitchFamily="18" charset="0"/>
            </a:endParaRPr>
          </a:p>
          <a:p>
            <a:pPr>
              <a:spcBef>
                <a:spcPts val="0"/>
              </a:spcBef>
            </a:pPr>
            <a:r>
              <a:rPr lang="en-US" sz="900" b="1" u="sng" dirty="0">
                <a:solidFill>
                  <a:srgbClr val="000000"/>
                </a:solidFill>
                <a:latin typeface="RotanaLight"/>
                <a:ea typeface="Times New Roman" panose="02020603050405020304" pitchFamily="18" charset="0"/>
                <a:cs typeface="Times New Roman" panose="02020603050405020304" pitchFamily="18" charset="0"/>
              </a:rPr>
              <a:t>Tropicana:</a:t>
            </a: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Premium alcoholic beverages are served from 10:00 Am to 07:00 Pm</a:t>
            </a: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Lunch - Three course set menu instead of your Lunch at Mozaique restaurant.</a:t>
            </a:r>
          </a:p>
          <a:p>
            <a:pPr>
              <a:spcBef>
                <a:spcPts val="0"/>
              </a:spcBef>
            </a:pPr>
            <a:endParaRPr lang="en-US" sz="900" dirty="0">
              <a:solidFill>
                <a:srgbClr val="000000"/>
              </a:solidFill>
              <a:latin typeface="RotanaLight"/>
              <a:ea typeface="Times New Roman" panose="02020603050405020304" pitchFamily="18" charset="0"/>
              <a:cs typeface="Times New Roman" panose="02020603050405020304" pitchFamily="18" charset="0"/>
            </a:endParaRPr>
          </a:p>
          <a:p>
            <a:pPr>
              <a:spcBef>
                <a:spcPts val="0"/>
              </a:spcBef>
            </a:pPr>
            <a:r>
              <a:rPr lang="en-US" sz="900" b="1" dirty="0">
                <a:solidFill>
                  <a:srgbClr val="000000"/>
                </a:solidFill>
                <a:latin typeface="RotanaLight"/>
                <a:ea typeface="Times New Roman" panose="02020603050405020304" pitchFamily="18" charset="0"/>
                <a:cs typeface="Times New Roman" panose="02020603050405020304" pitchFamily="18" charset="0"/>
              </a:rPr>
              <a:t>Kids below 12 years old dine for free from the kid's menu, while dinning with their parents at Sharkey`s, Waves and Tropicana</a:t>
            </a:r>
            <a:endParaRPr lang="en-US" sz="900" b="1" u="sng" dirty="0">
              <a:solidFill>
                <a:srgbClr val="000000"/>
              </a:solidFill>
              <a:latin typeface="RotanaLight"/>
              <a:ea typeface="Times New Roman" panose="02020603050405020304" pitchFamily="18" charset="0"/>
              <a:cs typeface="Times New Roman" panose="02020603050405020304" pitchFamily="18" charset="0"/>
            </a:endParaRPr>
          </a:p>
          <a:p>
            <a:pPr>
              <a:lnSpc>
                <a:spcPct val="150000"/>
              </a:lnSpc>
            </a:pPr>
            <a:r>
              <a:rPr lang="en-US" sz="900" b="1" u="sng" dirty="0">
                <a:solidFill>
                  <a:srgbClr val="000000"/>
                </a:solidFill>
                <a:latin typeface="RotanaLight"/>
                <a:ea typeface="Times New Roman" panose="02020603050405020304" pitchFamily="18" charset="0"/>
                <a:cs typeface="Times New Roman" panose="02020603050405020304" pitchFamily="18" charset="0"/>
              </a:rPr>
              <a:t>Outlets not included:</a:t>
            </a:r>
            <a:r>
              <a:rPr lang="en-US" sz="900" b="1" dirty="0">
                <a:solidFill>
                  <a:srgbClr val="000000"/>
                </a:solidFill>
                <a:latin typeface="RotanaLight"/>
                <a:ea typeface="Times New Roman" panose="02020603050405020304" pitchFamily="18" charset="0"/>
                <a:cs typeface="Times New Roman" panose="02020603050405020304" pitchFamily="18" charset="0"/>
              </a:rPr>
              <a:t> </a:t>
            </a:r>
            <a:r>
              <a:rPr lang="en-US" sz="900" dirty="0">
                <a:solidFill>
                  <a:srgbClr val="000000"/>
                </a:solidFill>
                <a:latin typeface="RotanaLight"/>
                <a:ea typeface="Times New Roman" panose="02020603050405020304" pitchFamily="18" charset="0"/>
                <a:cs typeface="Times New Roman" panose="02020603050405020304" pitchFamily="18" charset="0"/>
              </a:rPr>
              <a:t>Room Service.</a:t>
            </a:r>
            <a:endParaRPr lang="en-US" sz="800" dirty="0">
              <a:solidFill>
                <a:srgbClr val="000000"/>
              </a:solidFill>
              <a:latin typeface="RotanaLight" panose="02040502050405020303" pitchFamily="18" charset="0"/>
              <a:ea typeface="Times New Roman" panose="02020603050405020304" pitchFamily="18" charset="0"/>
              <a:cs typeface="Times New Roman" panose="02020603050405020304" pitchFamily="18" charset="0"/>
            </a:endParaRPr>
          </a:p>
          <a:p>
            <a:endParaRPr lang="en-US" sz="800" dirty="0">
              <a:solidFill>
                <a:srgbClr val="000000"/>
              </a:solidFill>
              <a:latin typeface="RotanaLight" panose="02040502050405020303" pitchFamily="18" charset="0"/>
              <a:ea typeface="Times New Roman" panose="02020603050405020304" pitchFamily="18" charset="0"/>
              <a:cs typeface="Times New Roman" panose="02020603050405020304" pitchFamily="18" charset="0"/>
            </a:endParaRPr>
          </a:p>
          <a:p>
            <a:endParaRPr lang="en-US" sz="800" dirty="0">
              <a:solidFill>
                <a:srgbClr val="000000"/>
              </a:solidFill>
              <a:latin typeface="RotanaLight" panose="02040502050405020303" pitchFamily="18" charset="0"/>
              <a:ea typeface="Times New Roman" panose="02020603050405020304" pitchFamily="18" charset="0"/>
              <a:cs typeface="Times New Roman" panose="02020603050405020304" pitchFamily="18" charset="0"/>
            </a:endParaRPr>
          </a:p>
        </p:txBody>
      </p:sp>
      <p:sp>
        <p:nvSpPr>
          <p:cNvPr id="4" name="Text Placeholder 21">
            <a:extLst>
              <a:ext uri="{FF2B5EF4-FFF2-40B4-BE49-F238E27FC236}">
                <a16:creationId xmlns="" xmlns:a16="http://schemas.microsoft.com/office/drawing/2014/main" id="{6B02EE67-1ABB-DE1E-4F2E-9CE0FE88E160}"/>
              </a:ext>
            </a:extLst>
          </p:cNvPr>
          <p:cNvSpPr txBox="1">
            <a:spLocks/>
          </p:cNvSpPr>
          <p:nvPr/>
        </p:nvSpPr>
        <p:spPr>
          <a:xfrm>
            <a:off x="3735127" y="6310977"/>
            <a:ext cx="2887294" cy="1178647"/>
          </a:xfrm>
          <a:prstGeom prst="rect">
            <a:avLst/>
          </a:prstGeom>
        </p:spPr>
        <p:txBody>
          <a:bodyPr lIns="0" tIns="0" rIns="0" bIns="0" anchor="t">
            <a:noAutofit/>
          </a:bodyPr>
          <a:lstStyle>
            <a:lvl1pPr marL="0" marR="0" indent="0" algn="l" defTabSz="983007" rtl="0" eaLnBrk="1" fontAlgn="auto" latinLnBrk="0" hangingPunct="1">
              <a:lnSpc>
                <a:spcPct val="100000"/>
              </a:lnSpc>
              <a:spcBef>
                <a:spcPts val="586"/>
              </a:spcBef>
              <a:spcAft>
                <a:spcPts val="0"/>
              </a:spcAft>
              <a:buClrTx/>
              <a:buSzTx/>
              <a:buFont typeface="Arial" panose="020B0604020202020204" pitchFamily="34" charset="0"/>
              <a:buNone/>
              <a:tabLst/>
              <a:defRPr lang="en-US" sz="1050" b="0" u="none" kern="1200">
                <a:solidFill>
                  <a:schemeClr val="tx1"/>
                </a:solidFill>
                <a:effectLst/>
                <a:latin typeface="RotanaLight" panose="02040502050405020303" pitchFamily="18" charset="0"/>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pPr>
              <a:defRPr/>
            </a:pPr>
            <a:r>
              <a:rPr lang="en-US" sz="1100" b="1" dirty="0">
                <a:solidFill>
                  <a:srgbClr val="000000"/>
                </a:solidFill>
                <a:latin typeface="RotanaLight"/>
              </a:rPr>
              <a:t>Non-alcoholic Beverages</a:t>
            </a:r>
          </a:p>
          <a:p>
            <a:pPr>
              <a:spcBef>
                <a:spcPts val="0"/>
              </a:spcBef>
              <a:defRPr/>
            </a:pPr>
            <a:r>
              <a:rPr lang="en-US" sz="900" u="sng" dirty="0">
                <a:solidFill>
                  <a:srgbClr val="000000"/>
                </a:solidFill>
                <a:latin typeface="RotanaLight"/>
                <a:ea typeface="Times New Roman" panose="02020603050405020304" pitchFamily="18" charset="0"/>
                <a:cs typeface="Times New Roman" panose="02020603050405020304" pitchFamily="18" charset="0"/>
              </a:rPr>
              <a:t>Water</a:t>
            </a:r>
          </a:p>
          <a:p>
            <a:pPr>
              <a:spcBef>
                <a:spcPts val="0"/>
              </a:spcBef>
              <a:defRPr/>
            </a:pPr>
            <a:r>
              <a:rPr lang="en-US" sz="900" dirty="0">
                <a:solidFill>
                  <a:srgbClr val="000000"/>
                </a:solidFill>
                <a:latin typeface="RotanaLight"/>
                <a:ea typeface="Times New Roman" panose="02020603050405020304" pitchFamily="18" charset="0"/>
                <a:cs typeface="Times New Roman" panose="02020603050405020304" pitchFamily="18" charset="0"/>
              </a:rPr>
              <a:t>Local mineral water (Still / Sparkling)</a:t>
            </a:r>
          </a:p>
          <a:p>
            <a:pPr>
              <a:spcBef>
                <a:spcPts val="0"/>
              </a:spcBef>
              <a:defRPr/>
            </a:pPr>
            <a:endParaRPr lang="en-US" sz="100" dirty="0">
              <a:solidFill>
                <a:srgbClr val="000000"/>
              </a:solidFill>
              <a:latin typeface="RotanaLight"/>
              <a:ea typeface="Times New Roman" panose="02020603050405020304" pitchFamily="18" charset="0"/>
              <a:cs typeface="Times New Roman" panose="02020603050405020304" pitchFamily="18" charset="0"/>
            </a:endParaRPr>
          </a:p>
          <a:p>
            <a:pPr>
              <a:spcBef>
                <a:spcPts val="0"/>
              </a:spcBef>
              <a:defRPr/>
            </a:pPr>
            <a:r>
              <a:rPr lang="en-US" sz="900" u="sng" dirty="0">
                <a:solidFill>
                  <a:srgbClr val="000000"/>
                </a:solidFill>
                <a:latin typeface="RotanaLight"/>
                <a:ea typeface="Times New Roman" panose="02020603050405020304" pitchFamily="18" charset="0"/>
                <a:cs typeface="Times New Roman" panose="02020603050405020304" pitchFamily="18" charset="0"/>
              </a:rPr>
              <a:t>Chilled juices &amp; soft drinks</a:t>
            </a: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All soft drinks &amp; conserved juices</a:t>
            </a:r>
          </a:p>
          <a:p>
            <a:pPr>
              <a:spcBef>
                <a:spcPts val="400"/>
              </a:spcBef>
            </a:pPr>
            <a:endParaRPr lang="en-US" sz="100" dirty="0">
              <a:solidFill>
                <a:srgbClr val="000000"/>
              </a:solidFill>
              <a:latin typeface="RotanaLight"/>
              <a:ea typeface="Times New Roman" panose="02020603050405020304" pitchFamily="18" charset="0"/>
              <a:cs typeface="Times New Roman" panose="02020603050405020304" pitchFamily="18" charset="0"/>
            </a:endParaRPr>
          </a:p>
          <a:p>
            <a:pPr>
              <a:spcBef>
                <a:spcPts val="0"/>
              </a:spcBef>
              <a:defRPr/>
            </a:pPr>
            <a:r>
              <a:rPr lang="en-US" sz="900" u="sng" dirty="0">
                <a:solidFill>
                  <a:srgbClr val="000000"/>
                </a:solidFill>
                <a:latin typeface="RotanaLight"/>
                <a:ea typeface="Times New Roman" panose="02020603050405020304" pitchFamily="18" charset="0"/>
                <a:cs typeface="Times New Roman" panose="02020603050405020304" pitchFamily="18" charset="0"/>
              </a:rPr>
              <a:t>Hot beverages</a:t>
            </a: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All kinds of Coffee &amp; Tea</a:t>
            </a:r>
          </a:p>
        </p:txBody>
      </p:sp>
      <p:sp>
        <p:nvSpPr>
          <p:cNvPr id="9" name="Text Placeholder 21">
            <a:extLst>
              <a:ext uri="{FF2B5EF4-FFF2-40B4-BE49-F238E27FC236}">
                <a16:creationId xmlns="" xmlns:a16="http://schemas.microsoft.com/office/drawing/2014/main" id="{CFBDCB22-313E-11C7-7918-27BFC917A8E2}"/>
              </a:ext>
            </a:extLst>
          </p:cNvPr>
          <p:cNvSpPr txBox="1">
            <a:spLocks/>
          </p:cNvSpPr>
          <p:nvPr/>
        </p:nvSpPr>
        <p:spPr>
          <a:xfrm>
            <a:off x="7576372" y="716535"/>
            <a:ext cx="2907212" cy="1462288"/>
          </a:xfrm>
          <a:prstGeom prst="rect">
            <a:avLst/>
          </a:prstGeom>
        </p:spPr>
        <p:txBody>
          <a:bodyPr lIns="0" tIns="0" rIns="0" bIns="0" anchor="t">
            <a:noAutofit/>
          </a:bodyPr>
          <a:lstStyle>
            <a:lvl1pPr marL="0" indent="0" algn="l" defTabSz="1005840" rtl="0" eaLnBrk="1" latinLnBrk="0" hangingPunct="1">
              <a:lnSpc>
                <a:spcPct val="100000"/>
              </a:lnSpc>
              <a:spcBef>
                <a:spcPts val="586"/>
              </a:spcBef>
              <a:spcAft>
                <a:spcPts val="0"/>
              </a:spcAft>
              <a:buFont typeface="Arial" panose="020B0604020202020204" pitchFamily="34" charset="0"/>
              <a:buNone/>
              <a:defRPr lang="en-US" sz="1050" b="0" kern="1200">
                <a:solidFill>
                  <a:schemeClr val="tx1"/>
                </a:solidFill>
                <a:effectLst/>
                <a:latin typeface="+mn-lt"/>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r>
              <a:rPr lang="en-US" b="1" dirty="0">
                <a:solidFill>
                  <a:srgbClr val="000000"/>
                </a:solidFill>
                <a:latin typeface="RotanaLight"/>
              </a:rPr>
              <a:t>Additional activities:</a:t>
            </a:r>
          </a:p>
          <a:p>
            <a:pPr marL="171450" indent="-171450">
              <a:buFontTx/>
              <a:buChar char="-"/>
            </a:pPr>
            <a:r>
              <a:rPr lang="en-US" sz="800" dirty="0">
                <a:solidFill>
                  <a:srgbClr val="000000"/>
                </a:solidFill>
                <a:latin typeface="RotanaLight"/>
              </a:rPr>
              <a:t>One pastry </a:t>
            </a:r>
            <a:r>
              <a:rPr lang="en-US" sz="800" dirty="0" smtClean="0">
                <a:solidFill>
                  <a:srgbClr val="000000"/>
                </a:solidFill>
                <a:latin typeface="RotanaLight"/>
              </a:rPr>
              <a:t>item or </a:t>
            </a:r>
            <a:r>
              <a:rPr lang="en-US" sz="800" dirty="0" smtClean="0">
                <a:solidFill>
                  <a:srgbClr val="000000"/>
                </a:solidFill>
                <a:latin typeface="RotanaLight"/>
              </a:rPr>
              <a:t>two</a:t>
            </a:r>
            <a:r>
              <a:rPr lang="ru-RU" sz="800" dirty="0" smtClean="0">
                <a:solidFill>
                  <a:srgbClr val="000000"/>
                </a:solidFill>
                <a:latin typeface="RotanaLight"/>
              </a:rPr>
              <a:t> </a:t>
            </a:r>
            <a:r>
              <a:rPr lang="en-US" sz="800" smtClean="0">
                <a:solidFill>
                  <a:srgbClr val="000000"/>
                </a:solidFill>
                <a:latin typeface="RotanaLight"/>
              </a:rPr>
              <a:t>big </a:t>
            </a:r>
            <a:r>
              <a:rPr lang="en-US" sz="800" smtClean="0">
                <a:solidFill>
                  <a:srgbClr val="000000"/>
                </a:solidFill>
                <a:latin typeface="RotanaLight"/>
              </a:rPr>
              <a:t>scoops </a:t>
            </a:r>
            <a:r>
              <a:rPr lang="en-US" sz="800" dirty="0" smtClean="0">
                <a:solidFill>
                  <a:srgbClr val="000000"/>
                </a:solidFill>
                <a:latin typeface="RotanaLight"/>
              </a:rPr>
              <a:t>of ice cream </a:t>
            </a:r>
            <a:r>
              <a:rPr lang="en-US" sz="800" dirty="0">
                <a:solidFill>
                  <a:srgbClr val="000000"/>
                </a:solidFill>
                <a:latin typeface="RotanaLight"/>
              </a:rPr>
              <a:t>per day at </a:t>
            </a:r>
            <a:r>
              <a:rPr lang="en-US" sz="800" dirty="0" smtClean="0">
                <a:solidFill>
                  <a:srgbClr val="000000"/>
                </a:solidFill>
                <a:latin typeface="RotanaLight"/>
              </a:rPr>
              <a:t>Al </a:t>
            </a:r>
            <a:r>
              <a:rPr lang="en-US" sz="800" dirty="0" err="1" smtClean="0">
                <a:solidFill>
                  <a:srgbClr val="000000"/>
                </a:solidFill>
                <a:latin typeface="RotanaLight"/>
              </a:rPr>
              <a:t>Falaj</a:t>
            </a:r>
            <a:r>
              <a:rPr lang="en-US" sz="800" dirty="0">
                <a:solidFill>
                  <a:srgbClr val="000000"/>
                </a:solidFill>
                <a:latin typeface="RotanaLight"/>
              </a:rPr>
              <a:t>.</a:t>
            </a:r>
          </a:p>
          <a:p>
            <a:pPr marL="171450" indent="-171450">
              <a:buFontTx/>
              <a:buChar char="-"/>
            </a:pPr>
            <a:r>
              <a:rPr lang="en-US" sz="800" dirty="0">
                <a:solidFill>
                  <a:srgbClr val="000000"/>
                </a:solidFill>
                <a:latin typeface="RotanaLight"/>
              </a:rPr>
              <a:t>30% discount on Spa Treatments &amp; Products</a:t>
            </a:r>
          </a:p>
          <a:p>
            <a:pPr marL="171450" indent="-171450">
              <a:buFontTx/>
              <a:buChar char="-"/>
            </a:pPr>
            <a:r>
              <a:rPr lang="en-US" sz="800" dirty="0">
                <a:solidFill>
                  <a:srgbClr val="000000"/>
                </a:solidFill>
                <a:latin typeface="RotanaLight"/>
              </a:rPr>
              <a:t>50% discount on Laundry services</a:t>
            </a:r>
          </a:p>
          <a:p>
            <a:pPr marL="171450" indent="-171450">
              <a:buFontTx/>
              <a:buChar char="-"/>
            </a:pPr>
            <a:r>
              <a:rPr lang="en-US" sz="800" dirty="0">
                <a:solidFill>
                  <a:srgbClr val="000000"/>
                </a:solidFill>
                <a:latin typeface="RotanaLight"/>
              </a:rPr>
              <a:t>Water sport activities 15% discount on motorized activities and 20% discount on non-motorized activities</a:t>
            </a:r>
          </a:p>
          <a:p>
            <a:pPr marL="171450" indent="-171450">
              <a:buFontTx/>
              <a:buChar char="-"/>
            </a:pPr>
            <a:r>
              <a:rPr lang="en-US" sz="800" dirty="0">
                <a:solidFill>
                  <a:srgbClr val="000000"/>
                </a:solidFill>
                <a:latin typeface="RotanaLight"/>
              </a:rPr>
              <a:t>Enjoy 50% discount on Premium beverages from 10:00 Pm onwards in all participating outlets </a:t>
            </a:r>
          </a:p>
          <a:p>
            <a:pPr marL="171450" indent="-171450">
              <a:buFontTx/>
              <a:buChar char="-"/>
            </a:pPr>
            <a:endParaRPr lang="en-US" sz="1000" dirty="0">
              <a:solidFill>
                <a:srgbClr val="000000"/>
              </a:solidFill>
              <a:latin typeface="RotanaLight"/>
            </a:endParaRPr>
          </a:p>
          <a:p>
            <a:pPr marL="171450" indent="-171450">
              <a:buFontTx/>
              <a:buChar char="-"/>
            </a:pPr>
            <a:endParaRPr lang="en-US" sz="1000" dirty="0">
              <a:solidFill>
                <a:srgbClr val="000000"/>
              </a:solidFill>
              <a:latin typeface="RotanaLight"/>
            </a:endParaRPr>
          </a:p>
        </p:txBody>
      </p:sp>
      <p:sp>
        <p:nvSpPr>
          <p:cNvPr id="11" name="Text Placeholder 21">
            <a:extLst>
              <a:ext uri="{FF2B5EF4-FFF2-40B4-BE49-F238E27FC236}">
                <a16:creationId xmlns="" xmlns:a16="http://schemas.microsoft.com/office/drawing/2014/main" id="{BE902B84-4A53-6CEF-1068-7327F2B9C66C}"/>
              </a:ext>
            </a:extLst>
          </p:cNvPr>
          <p:cNvSpPr txBox="1">
            <a:spLocks/>
          </p:cNvSpPr>
          <p:nvPr/>
        </p:nvSpPr>
        <p:spPr>
          <a:xfrm>
            <a:off x="7576372" y="2374558"/>
            <a:ext cx="2907212" cy="5115066"/>
          </a:xfrm>
          <a:prstGeom prst="rect">
            <a:avLst/>
          </a:prstGeom>
          <a:noFill/>
        </p:spPr>
        <p:txBody>
          <a:bodyPr lIns="0" tIns="0" rIns="0" bIns="0" anchor="t">
            <a:noAutofit/>
          </a:bodyPr>
          <a:lstStyle>
            <a:lvl1pPr marL="0" indent="0" algn="l" defTabSz="1005840" rtl="0" eaLnBrk="1" latinLnBrk="0" hangingPunct="1">
              <a:lnSpc>
                <a:spcPct val="100000"/>
              </a:lnSpc>
              <a:spcBef>
                <a:spcPts val="586"/>
              </a:spcBef>
              <a:spcAft>
                <a:spcPts val="0"/>
              </a:spcAft>
              <a:buFont typeface="Arial" panose="020B0604020202020204" pitchFamily="34" charset="0"/>
              <a:buNone/>
              <a:defRPr lang="en-US" sz="1050" b="0" kern="1200">
                <a:solidFill>
                  <a:schemeClr val="tx1"/>
                </a:solidFill>
                <a:effectLst/>
                <a:latin typeface="+mn-lt"/>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r>
              <a:rPr lang="en-US" sz="1100" b="1" dirty="0">
                <a:solidFill>
                  <a:srgbClr val="000000"/>
                </a:solidFill>
                <a:latin typeface="RotanaLight"/>
              </a:rPr>
              <a:t>Premium Alcoholic Beverages:</a:t>
            </a:r>
          </a:p>
          <a:p>
            <a:endParaRPr lang="en-US" sz="1000" b="1" dirty="0">
              <a:solidFill>
                <a:srgbClr val="000000"/>
              </a:solidFill>
              <a:latin typeface="RotanaLight"/>
            </a:endParaRPr>
          </a:p>
          <a:p>
            <a:pPr>
              <a:spcBef>
                <a:spcPts val="0"/>
              </a:spcBef>
            </a:pPr>
            <a:r>
              <a:rPr lang="en-US" sz="800" b="1" dirty="0">
                <a:solidFill>
                  <a:srgbClr val="000000"/>
                </a:solidFill>
                <a:latin typeface="RotanaLight"/>
              </a:rPr>
              <a:t>Whiskey   </a:t>
            </a:r>
            <a:r>
              <a:rPr lang="en-US" sz="800" dirty="0">
                <a:solidFill>
                  <a:srgbClr val="000000"/>
                </a:solidFill>
                <a:latin typeface="RotanaLight"/>
              </a:rPr>
              <a:t>                                                                                  </a:t>
            </a:r>
          </a:p>
          <a:p>
            <a:pPr>
              <a:spcBef>
                <a:spcPts val="0"/>
              </a:spcBef>
            </a:pPr>
            <a:r>
              <a:rPr lang="en-US" sz="800" dirty="0">
                <a:solidFill>
                  <a:srgbClr val="000000"/>
                </a:solidFill>
                <a:latin typeface="RotanaLight"/>
              </a:rPr>
              <a:t> J.W.  Red Label, Jack Daniels, Jim Beam</a:t>
            </a:r>
          </a:p>
          <a:p>
            <a:pPr>
              <a:lnSpc>
                <a:spcPct val="150000"/>
              </a:lnSpc>
              <a:spcBef>
                <a:spcPts val="0"/>
              </a:spcBef>
            </a:pPr>
            <a:r>
              <a:rPr lang="en-US" sz="800" b="1" dirty="0">
                <a:solidFill>
                  <a:srgbClr val="000000"/>
                </a:solidFill>
                <a:latin typeface="RotanaLight"/>
              </a:rPr>
              <a:t>Gin   </a:t>
            </a:r>
            <a:r>
              <a:rPr lang="en-US" sz="800" dirty="0">
                <a:solidFill>
                  <a:srgbClr val="000000"/>
                </a:solidFill>
                <a:latin typeface="RotanaLight"/>
              </a:rPr>
              <a:t>                                                                                              </a:t>
            </a:r>
          </a:p>
          <a:p>
            <a:pPr>
              <a:spcBef>
                <a:spcPts val="0"/>
              </a:spcBef>
            </a:pPr>
            <a:r>
              <a:rPr lang="en-US" sz="800" dirty="0">
                <a:solidFill>
                  <a:srgbClr val="000000"/>
                </a:solidFill>
                <a:latin typeface="RotanaLight"/>
              </a:rPr>
              <a:t> Gordon’s ,Tanqueray, Bombay Sapphire </a:t>
            </a:r>
          </a:p>
          <a:p>
            <a:r>
              <a:rPr lang="en-US" sz="800" b="1" dirty="0">
                <a:solidFill>
                  <a:srgbClr val="000000"/>
                </a:solidFill>
                <a:latin typeface="RotanaLight"/>
              </a:rPr>
              <a:t>White Rum </a:t>
            </a:r>
            <a:r>
              <a:rPr lang="en-US" sz="800" dirty="0">
                <a:solidFill>
                  <a:srgbClr val="000000"/>
                </a:solidFill>
                <a:latin typeface="RotanaLight"/>
              </a:rPr>
              <a:t>- Bacardi       </a:t>
            </a:r>
          </a:p>
          <a:p>
            <a:r>
              <a:rPr lang="en-US" sz="800" b="1" dirty="0">
                <a:solidFill>
                  <a:srgbClr val="000000"/>
                </a:solidFill>
                <a:latin typeface="RotanaLight"/>
              </a:rPr>
              <a:t>Dark Rum </a:t>
            </a:r>
            <a:r>
              <a:rPr lang="en-US" sz="800" dirty="0">
                <a:solidFill>
                  <a:srgbClr val="000000"/>
                </a:solidFill>
                <a:latin typeface="RotanaLight"/>
              </a:rPr>
              <a:t>- Captain Morgan Spice Rum</a:t>
            </a:r>
          </a:p>
          <a:p>
            <a:pPr>
              <a:lnSpc>
                <a:spcPct val="150000"/>
              </a:lnSpc>
              <a:spcBef>
                <a:spcPts val="0"/>
              </a:spcBef>
            </a:pPr>
            <a:r>
              <a:rPr lang="en-US" sz="800" b="1" dirty="0">
                <a:solidFill>
                  <a:srgbClr val="000000"/>
                </a:solidFill>
                <a:latin typeface="RotanaLight"/>
              </a:rPr>
              <a:t>Tequila - </a:t>
            </a:r>
            <a:r>
              <a:rPr lang="en-US" sz="800" dirty="0">
                <a:solidFill>
                  <a:srgbClr val="000000"/>
                </a:solidFill>
                <a:latin typeface="RotanaLight"/>
              </a:rPr>
              <a:t>Jose </a:t>
            </a:r>
            <a:r>
              <a:rPr lang="en-US" sz="800" dirty="0" err="1">
                <a:solidFill>
                  <a:srgbClr val="000000"/>
                </a:solidFill>
                <a:latin typeface="RotanaLight"/>
              </a:rPr>
              <a:t>Cuervo</a:t>
            </a:r>
            <a:r>
              <a:rPr lang="en-US" sz="800" dirty="0">
                <a:solidFill>
                  <a:srgbClr val="000000"/>
                </a:solidFill>
                <a:latin typeface="RotanaLight"/>
              </a:rPr>
              <a:t>, </a:t>
            </a:r>
            <a:r>
              <a:rPr lang="en-US" sz="800" dirty="0" err="1">
                <a:solidFill>
                  <a:srgbClr val="000000"/>
                </a:solidFill>
                <a:latin typeface="RotanaLight"/>
              </a:rPr>
              <a:t>Tenampa</a:t>
            </a:r>
            <a:endParaRPr lang="en-US" sz="800" b="1" dirty="0">
              <a:solidFill>
                <a:srgbClr val="000000"/>
              </a:solidFill>
              <a:latin typeface="RotanaLight"/>
            </a:endParaRPr>
          </a:p>
          <a:p>
            <a:pPr>
              <a:lnSpc>
                <a:spcPct val="150000"/>
              </a:lnSpc>
              <a:spcBef>
                <a:spcPts val="0"/>
              </a:spcBef>
            </a:pPr>
            <a:r>
              <a:rPr lang="en-US" sz="800" b="1" dirty="0">
                <a:solidFill>
                  <a:srgbClr val="000000"/>
                </a:solidFill>
                <a:latin typeface="RotanaLight"/>
              </a:rPr>
              <a:t>Brandy </a:t>
            </a:r>
            <a:r>
              <a:rPr lang="en-US" sz="800" dirty="0">
                <a:solidFill>
                  <a:srgbClr val="000000"/>
                </a:solidFill>
                <a:latin typeface="RotanaLight"/>
              </a:rPr>
              <a:t>– Three Barrels</a:t>
            </a:r>
          </a:p>
          <a:p>
            <a:r>
              <a:rPr lang="en-US" sz="800" b="1" dirty="0">
                <a:solidFill>
                  <a:srgbClr val="000000"/>
                </a:solidFill>
                <a:latin typeface="RotanaLight"/>
              </a:rPr>
              <a:t>Aperitif – </a:t>
            </a:r>
            <a:r>
              <a:rPr lang="en-US" sz="800" dirty="0">
                <a:solidFill>
                  <a:srgbClr val="000000"/>
                </a:solidFill>
                <a:latin typeface="RotanaLight"/>
              </a:rPr>
              <a:t>Rosso, Bianco, Dry</a:t>
            </a:r>
          </a:p>
          <a:p>
            <a:r>
              <a:rPr lang="en-US" sz="800" b="1" dirty="0">
                <a:solidFill>
                  <a:srgbClr val="000000"/>
                </a:solidFill>
                <a:latin typeface="RotanaLight"/>
              </a:rPr>
              <a:t>Vodka </a:t>
            </a:r>
            <a:r>
              <a:rPr lang="en-US" sz="800" dirty="0">
                <a:solidFill>
                  <a:srgbClr val="000000"/>
                </a:solidFill>
                <a:latin typeface="RotanaLight"/>
              </a:rPr>
              <a:t>- Absolute BLUE</a:t>
            </a:r>
          </a:p>
          <a:p>
            <a:r>
              <a:rPr lang="en-US" sz="800" b="1" dirty="0">
                <a:solidFill>
                  <a:srgbClr val="000000"/>
                </a:solidFill>
                <a:latin typeface="RotanaLight"/>
              </a:rPr>
              <a:t>Red  Wine                                                                                   </a:t>
            </a:r>
          </a:p>
          <a:p>
            <a:pPr>
              <a:spcBef>
                <a:spcPts val="0"/>
              </a:spcBef>
            </a:pPr>
            <a:r>
              <a:rPr lang="en-US" sz="800" dirty="0">
                <a:solidFill>
                  <a:srgbClr val="000000"/>
                </a:solidFill>
                <a:latin typeface="RotanaLight"/>
              </a:rPr>
              <a:t>Terre Allergen Sangiovese, Italy                                               </a:t>
            </a:r>
          </a:p>
          <a:p>
            <a:pPr>
              <a:spcBef>
                <a:spcPts val="0"/>
              </a:spcBef>
            </a:pPr>
            <a:r>
              <a:rPr lang="en-US" sz="800" dirty="0">
                <a:solidFill>
                  <a:srgbClr val="000000"/>
                </a:solidFill>
                <a:latin typeface="RotanaLight"/>
              </a:rPr>
              <a:t>Da Luca </a:t>
            </a:r>
            <a:r>
              <a:rPr lang="en-US" sz="800" dirty="0" err="1">
                <a:solidFill>
                  <a:srgbClr val="000000"/>
                </a:solidFill>
                <a:latin typeface="RotanaLight"/>
              </a:rPr>
              <a:t>Primitivo</a:t>
            </a:r>
            <a:r>
              <a:rPr lang="en-US" sz="800" dirty="0">
                <a:solidFill>
                  <a:srgbClr val="000000"/>
                </a:solidFill>
                <a:latin typeface="RotanaLight"/>
              </a:rPr>
              <a:t>, Italy</a:t>
            </a:r>
          </a:p>
          <a:p>
            <a:endParaRPr lang="en-US" sz="100" dirty="0">
              <a:solidFill>
                <a:srgbClr val="000000"/>
              </a:solidFill>
              <a:latin typeface="RotanaLight"/>
            </a:endParaRPr>
          </a:p>
          <a:p>
            <a:pPr>
              <a:spcBef>
                <a:spcPts val="0"/>
              </a:spcBef>
            </a:pPr>
            <a:r>
              <a:rPr lang="en-US" sz="800" b="1" dirty="0">
                <a:solidFill>
                  <a:srgbClr val="000000"/>
                </a:solidFill>
                <a:latin typeface="RotanaLight"/>
              </a:rPr>
              <a:t>White Wine                                                                                   </a:t>
            </a:r>
          </a:p>
          <a:p>
            <a:pPr>
              <a:spcBef>
                <a:spcPts val="0"/>
              </a:spcBef>
            </a:pPr>
            <a:r>
              <a:rPr lang="en-US" sz="800" dirty="0">
                <a:solidFill>
                  <a:srgbClr val="000000"/>
                </a:solidFill>
                <a:latin typeface="RotanaLight"/>
              </a:rPr>
              <a:t>Hardy’s Riddle Chardonnay, Australia       </a:t>
            </a:r>
          </a:p>
          <a:p>
            <a:pPr>
              <a:spcBef>
                <a:spcPts val="0"/>
              </a:spcBef>
            </a:pPr>
            <a:r>
              <a:rPr lang="en-US" sz="800" dirty="0">
                <a:solidFill>
                  <a:srgbClr val="000000"/>
                </a:solidFill>
                <a:latin typeface="RotanaLight"/>
              </a:rPr>
              <a:t>Vistana Sauvignon Blanc, Chile</a:t>
            </a:r>
          </a:p>
          <a:p>
            <a:pPr>
              <a:spcBef>
                <a:spcPts val="0"/>
              </a:spcBef>
            </a:pPr>
            <a:endParaRPr lang="en-US" sz="800" dirty="0">
              <a:solidFill>
                <a:srgbClr val="000000"/>
              </a:solidFill>
              <a:highlight>
                <a:srgbClr val="FFFF00"/>
              </a:highlight>
              <a:latin typeface="RotanaLight"/>
            </a:endParaRPr>
          </a:p>
          <a:p>
            <a:pPr>
              <a:spcBef>
                <a:spcPts val="0"/>
              </a:spcBef>
            </a:pPr>
            <a:r>
              <a:rPr lang="en-US" sz="800" b="1" dirty="0">
                <a:solidFill>
                  <a:srgbClr val="000000"/>
                </a:solidFill>
                <a:latin typeface="RotanaLight"/>
              </a:rPr>
              <a:t>Rose Wine </a:t>
            </a:r>
          </a:p>
          <a:p>
            <a:pPr>
              <a:spcBef>
                <a:spcPts val="0"/>
              </a:spcBef>
            </a:pPr>
            <a:r>
              <a:rPr lang="en-US" sz="800" dirty="0">
                <a:solidFill>
                  <a:srgbClr val="000000"/>
                </a:solidFill>
                <a:latin typeface="RotanaLight"/>
              </a:rPr>
              <a:t>Berri </a:t>
            </a:r>
            <a:r>
              <a:rPr lang="en-US" sz="800" dirty="0" err="1">
                <a:solidFill>
                  <a:srgbClr val="000000"/>
                </a:solidFill>
                <a:latin typeface="RotanaLight"/>
              </a:rPr>
              <a:t>Estatae</a:t>
            </a:r>
            <a:r>
              <a:rPr lang="en-US" sz="800" dirty="0">
                <a:solidFill>
                  <a:srgbClr val="000000"/>
                </a:solidFill>
                <a:latin typeface="RotanaLight"/>
              </a:rPr>
              <a:t> Rose, Australia</a:t>
            </a:r>
          </a:p>
          <a:p>
            <a:pPr>
              <a:spcBef>
                <a:spcPts val="0"/>
              </a:spcBef>
            </a:pPr>
            <a:endParaRPr lang="en-US" sz="800" b="1" dirty="0">
              <a:solidFill>
                <a:srgbClr val="000000"/>
              </a:solidFill>
              <a:latin typeface="RotanaLight"/>
            </a:endParaRPr>
          </a:p>
          <a:p>
            <a:pPr>
              <a:lnSpc>
                <a:spcPct val="150000"/>
              </a:lnSpc>
              <a:spcBef>
                <a:spcPts val="0"/>
              </a:spcBef>
            </a:pPr>
            <a:r>
              <a:rPr lang="en-US" sz="800" b="1" dirty="0">
                <a:solidFill>
                  <a:srgbClr val="000000"/>
                </a:solidFill>
                <a:latin typeface="RotanaLight"/>
              </a:rPr>
              <a:t>Beers                                                                   </a:t>
            </a:r>
          </a:p>
          <a:p>
            <a:pPr>
              <a:spcBef>
                <a:spcPts val="0"/>
              </a:spcBef>
            </a:pPr>
            <a:r>
              <a:rPr lang="en-US" sz="800" dirty="0" err="1">
                <a:solidFill>
                  <a:srgbClr val="000000"/>
                </a:solidFill>
                <a:latin typeface="RotanaLight"/>
              </a:rPr>
              <a:t>Löwenbräu</a:t>
            </a:r>
            <a:r>
              <a:rPr lang="en-US" sz="800" dirty="0">
                <a:solidFill>
                  <a:srgbClr val="000000"/>
                </a:solidFill>
                <a:latin typeface="RotanaLight"/>
              </a:rPr>
              <a:t>, Budweiser, Corona, Beck’s</a:t>
            </a:r>
          </a:p>
          <a:p>
            <a:r>
              <a:rPr lang="en-US" sz="800" b="1" dirty="0">
                <a:solidFill>
                  <a:srgbClr val="000000"/>
                </a:solidFill>
                <a:latin typeface="RotanaLight"/>
              </a:rPr>
              <a:t>Draught  Beer - </a:t>
            </a:r>
            <a:r>
              <a:rPr lang="en-US" sz="800" dirty="0">
                <a:solidFill>
                  <a:srgbClr val="000000"/>
                </a:solidFill>
                <a:latin typeface="RotanaLight"/>
              </a:rPr>
              <a:t>Budweiser, </a:t>
            </a:r>
            <a:r>
              <a:rPr lang="en-US" sz="800" dirty="0" err="1">
                <a:solidFill>
                  <a:srgbClr val="000000"/>
                </a:solidFill>
                <a:latin typeface="RotanaLight"/>
              </a:rPr>
              <a:t>Löwenbräu</a:t>
            </a:r>
            <a:endParaRPr lang="en-US" sz="800" dirty="0">
              <a:solidFill>
                <a:srgbClr val="000000"/>
              </a:solidFill>
              <a:latin typeface="RotanaLight"/>
            </a:endParaRPr>
          </a:p>
          <a:p>
            <a:r>
              <a:rPr lang="en-US" sz="800" b="1" dirty="0">
                <a:solidFill>
                  <a:srgbClr val="000000"/>
                </a:solidFill>
                <a:latin typeface="RotanaLight"/>
              </a:rPr>
              <a:t>Selection of Cocktails                                                                   </a:t>
            </a:r>
          </a:p>
          <a:p>
            <a:r>
              <a:rPr lang="en-US" sz="800" b="1" dirty="0">
                <a:solidFill>
                  <a:srgbClr val="000000"/>
                </a:solidFill>
                <a:latin typeface="RotanaLight"/>
              </a:rPr>
              <a:t> </a:t>
            </a:r>
            <a:r>
              <a:rPr lang="en-US" sz="800" dirty="0">
                <a:solidFill>
                  <a:srgbClr val="000000"/>
                </a:solidFill>
                <a:latin typeface="RotanaLight"/>
              </a:rPr>
              <a:t>Pina Colada, Margarita, Mojito, Sangria, Bloody Mary, Cosmopolitan Tequila Sunrise, Whisky Sour, </a:t>
            </a:r>
            <a:r>
              <a:rPr lang="en-US" sz="800" dirty="0" err="1">
                <a:solidFill>
                  <a:srgbClr val="000000"/>
                </a:solidFill>
                <a:latin typeface="RotanaLight"/>
              </a:rPr>
              <a:t>Caipirinha</a:t>
            </a:r>
            <a:r>
              <a:rPr lang="en-US" sz="800" dirty="0">
                <a:solidFill>
                  <a:srgbClr val="000000"/>
                </a:solidFill>
                <a:latin typeface="RotanaLight"/>
              </a:rPr>
              <a:t>, Brandy Sour</a:t>
            </a:r>
          </a:p>
          <a:p>
            <a:r>
              <a:rPr lang="en-US" sz="800" b="1" dirty="0">
                <a:solidFill>
                  <a:srgbClr val="000000"/>
                </a:solidFill>
                <a:latin typeface="RotanaLight"/>
              </a:rPr>
              <a:t>Selection of </a:t>
            </a:r>
            <a:r>
              <a:rPr lang="en-US" sz="800" b="1" dirty="0" err="1">
                <a:solidFill>
                  <a:srgbClr val="000000"/>
                </a:solidFill>
                <a:latin typeface="RotanaLight"/>
              </a:rPr>
              <a:t>Mocktails</a:t>
            </a:r>
            <a:r>
              <a:rPr lang="en-US" sz="800" b="1" dirty="0">
                <a:solidFill>
                  <a:srgbClr val="000000"/>
                </a:solidFill>
                <a:latin typeface="RotanaLight"/>
              </a:rPr>
              <a:t>                                                                 </a:t>
            </a:r>
            <a:r>
              <a:rPr lang="en-US" sz="800" dirty="0">
                <a:solidFill>
                  <a:srgbClr val="000000"/>
                </a:solidFill>
                <a:latin typeface="RotanaLight"/>
              </a:rPr>
              <a:t>Cinderella, Lemon Squash, Apple Tree, Shirley Temple</a:t>
            </a:r>
          </a:p>
        </p:txBody>
      </p:sp>
    </p:spTree>
    <p:extLst>
      <p:ext uri="{BB962C8B-B14F-4D97-AF65-F5344CB8AC3E}">
        <p14:creationId xmlns:p14="http://schemas.microsoft.com/office/powerpoint/2010/main" val="235730549"/>
      </p:ext>
    </p:extLst>
  </p:cSld>
  <p:clrMapOvr>
    <a:masterClrMapping/>
  </p:clrMapOvr>
</p:sld>
</file>

<file path=ppt/theme/theme1.xml><?xml version="1.0" encoding="utf-8"?>
<a:theme xmlns:a="http://schemas.openxmlformats.org/drawingml/2006/main" name="Red Brochure 11 x 8.5">
  <a:themeElements>
    <a:clrScheme name="Red Brochure">
      <a:dk1>
        <a:sysClr val="windowText" lastClr="000000"/>
      </a:dk1>
      <a:lt1>
        <a:sysClr val="window" lastClr="FFFFFF"/>
      </a:lt1>
      <a:dk2>
        <a:srgbClr val="4C483D"/>
      </a:dk2>
      <a:lt2>
        <a:srgbClr val="E4E3E2"/>
      </a:lt2>
      <a:accent1>
        <a:srgbClr val="F24F4F"/>
      </a:accent1>
      <a:accent2>
        <a:srgbClr val="8DBB70"/>
      </a:accent2>
      <a:accent3>
        <a:srgbClr val="F0BB44"/>
      </a:accent3>
      <a:accent4>
        <a:srgbClr val="61ADBF"/>
      </a:accent4>
      <a:accent5>
        <a:srgbClr val="A3648B"/>
      </a:accent5>
      <a:accent6>
        <a:srgbClr val="F8943F"/>
      </a:accent6>
      <a:hlink>
        <a:srgbClr val="4C483D"/>
      </a:hlink>
      <a:folHlink>
        <a:srgbClr val="A3648B"/>
      </a:folHlink>
    </a:clrScheme>
    <a:fontScheme name="Century Gothic-Garamond">
      <a:majorFont>
        <a:latin typeface="Century Gothic"/>
        <a:ea typeface=""/>
        <a:cs typeface=""/>
      </a:majorFont>
      <a:minorFont>
        <a:latin typeface="Garamond"/>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dBrochure.potx" id="{E914270B-3276-4F2E-8580-C3CCE9E5F702}" vid="{E9F90C9B-080A-428F-9657-A3A4573153FD}"/>
    </a:ext>
  </a:extLst>
</a:theme>
</file>

<file path=ppt/theme/theme2.xml><?xml version="1.0" encoding="utf-8"?>
<a:theme xmlns:a="http://schemas.openxmlformats.org/drawingml/2006/main" name="Office Theme">
  <a:themeElements>
    <a:clrScheme name="Red Brochure">
      <a:dk1>
        <a:sysClr val="windowText" lastClr="000000"/>
      </a:dk1>
      <a:lt1>
        <a:sysClr val="window" lastClr="FFFFFF"/>
      </a:lt1>
      <a:dk2>
        <a:srgbClr val="4C483D"/>
      </a:dk2>
      <a:lt2>
        <a:srgbClr val="E4E3E2"/>
      </a:lt2>
      <a:accent1>
        <a:srgbClr val="F24F4F"/>
      </a:accent1>
      <a:accent2>
        <a:srgbClr val="8DBB70"/>
      </a:accent2>
      <a:accent3>
        <a:srgbClr val="F0BB44"/>
      </a:accent3>
      <a:accent4>
        <a:srgbClr val="61ADBF"/>
      </a:accent4>
      <a:accent5>
        <a:srgbClr val="A3648B"/>
      </a:accent5>
      <a:accent6>
        <a:srgbClr val="F8943F"/>
      </a:accent6>
      <a:hlink>
        <a:srgbClr val="4C483D"/>
      </a:hlink>
      <a:folHlink>
        <a:srgbClr val="A3648B"/>
      </a:folHlink>
    </a:clrScheme>
    <a:fontScheme name="Century Gothic-Garamond">
      <a:majorFont>
        <a:latin typeface="Century Gothic"/>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Red Brochure">
      <a:dk1>
        <a:sysClr val="windowText" lastClr="000000"/>
      </a:dk1>
      <a:lt1>
        <a:sysClr val="window" lastClr="FFFFFF"/>
      </a:lt1>
      <a:dk2>
        <a:srgbClr val="4C483D"/>
      </a:dk2>
      <a:lt2>
        <a:srgbClr val="E4E3E2"/>
      </a:lt2>
      <a:accent1>
        <a:srgbClr val="F24F4F"/>
      </a:accent1>
      <a:accent2>
        <a:srgbClr val="8DBB70"/>
      </a:accent2>
      <a:accent3>
        <a:srgbClr val="F0BB44"/>
      </a:accent3>
      <a:accent4>
        <a:srgbClr val="61ADBF"/>
      </a:accent4>
      <a:accent5>
        <a:srgbClr val="A3648B"/>
      </a:accent5>
      <a:accent6>
        <a:srgbClr val="F8943F"/>
      </a:accent6>
      <a:hlink>
        <a:srgbClr val="4C483D"/>
      </a:hlink>
      <a:folHlink>
        <a:srgbClr val="A3648B"/>
      </a:folHlink>
    </a:clrScheme>
    <a:fontScheme name="Century Gothic-Garamond">
      <a:majorFont>
        <a:latin typeface="Century Gothic"/>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2977314-8297-423F-815C-299D2AF8B6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Tri-fold business, medical brochure (red, white design)</Template>
  <TotalTime>0</TotalTime>
  <Words>407</Words>
  <Application>Microsoft Office PowerPoint</Application>
  <PresentationFormat>Custom</PresentationFormat>
  <Paragraphs>102</Paragraphs>
  <Slides>2</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vt:i4>
      </vt:variant>
    </vt:vector>
  </HeadingPairs>
  <TitlesOfParts>
    <vt:vector size="12" baseType="lpstr">
      <vt:lpstr>Arial</vt:lpstr>
      <vt:lpstr>Calibri</vt:lpstr>
      <vt:lpstr>Calibri Light</vt:lpstr>
      <vt:lpstr>Century Gothic</vt:lpstr>
      <vt:lpstr>Garamond</vt:lpstr>
      <vt:lpstr>Minerva ModernRegular</vt:lpstr>
      <vt:lpstr>RotanaBold</vt:lpstr>
      <vt:lpstr>RotanaLight</vt:lpstr>
      <vt:lpstr>Times New Roman</vt:lpstr>
      <vt:lpstr>Red Brochure 11 x 8.5</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2017-06-29T10:57:58Z</dcterms:created>
  <dcterms:modified xsi:type="dcterms:W3CDTF">2023-06-02T05:40:48Z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TC038954999991</vt:lpwstr>
  </property>
</Properties>
</file>