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0693400" cy="7556500"/>
  <p:notesSz cx="6950075" cy="9236075"/>
  <p:embeddedFontLst>
    <p:embeddedFont>
      <p:font typeface="Calibri" pitchFamily="34" charset="0"/>
      <p:regular r:id="rId5"/>
      <p:bold r:id="rId6"/>
      <p:italic r:id="rId7"/>
      <p:boldItalic r:id="rId8"/>
    </p:embeddedFont>
    <p:embeddedFont>
      <p:font typeface="Montserrat Classic Bold" charset="0"/>
      <p:regular r:id="rId9"/>
    </p:embeddedFont>
    <p:embeddedFont>
      <p:font typeface="Montserrat Classic" charset="0"/>
      <p:regular r:id="rId10"/>
    </p:embeddedFont>
    <p:embeddedFont>
      <p:font typeface="Montserrat Extra-Bold" charset="0"/>
      <p:regular r:id="rId11"/>
    </p:embeddedFont>
    <p:embeddedFont>
      <p:font typeface="Montserrat" charset="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130" d="100"/>
          <a:sy n="130" d="100"/>
        </p:scale>
        <p:origin x="-408" y="5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theme" Target="theme/theme1.xml"/><Relationship Id="rId10" Type="http://schemas.openxmlformats.org/officeDocument/2006/relationships/font" Target="fonts/font6.fntdata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/>
          <a:lstStyle>
            <a:lvl1pPr algn="r">
              <a:defRPr sz="1200"/>
            </a:lvl1pPr>
          </a:lstStyle>
          <a:p>
            <a:fld id="{A9E99190-7C8C-4924-85D1-8554188415D8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25525" y="692150"/>
            <a:ext cx="48990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87" tIns="46244" rIns="92487" bIns="4624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vert="horz" lIns="92487" tIns="46244" rIns="92487" bIns="4624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 anchor="b"/>
          <a:lstStyle>
            <a:lvl1pPr algn="r">
              <a:defRPr sz="1200"/>
            </a:lvl1pPr>
          </a:lstStyle>
          <a:p>
            <a:fld id="{45DB5FB1-3EA8-4504-B05F-0B6A879B16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4261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DB5FB1-3EA8-4504-B05F-0B6A879B161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796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3289300" y="929406"/>
            <a:ext cx="3177783" cy="4975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Завтрак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Средиземноморский ресторан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07:00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Немецкий ресторан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- Zum Kaiser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07:00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Азиатский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L</a:t>
            </a:r>
            <a:r>
              <a:rPr lang="ar-EG" sz="778" spc="47" dirty="0" smtClean="0">
                <a:solidFill>
                  <a:srgbClr val="001F5B"/>
                </a:solidFill>
                <a:latin typeface="Montserrat"/>
              </a:rPr>
              <a:t>‘</a:t>
            </a:r>
            <a:r>
              <a:rPr lang="en-US" sz="778" spc="47" dirty="0" err="1" smtClean="0">
                <a:solidFill>
                  <a:srgbClr val="001F5B"/>
                </a:solidFill>
                <a:latin typeface="Montserrat"/>
              </a:rPr>
              <a:t>Asiatique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07:00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 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Восточный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Tagine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07:00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Поздний завтрак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Восточный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Tagine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11:00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Перекусы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Ресторан на пляже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Club MC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12:00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17:00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ru-RU" sz="875" spc="53" dirty="0" smtClean="0">
                <a:solidFill>
                  <a:srgbClr val="001F5B"/>
                </a:solidFill>
                <a:latin typeface="Montserrat Classic Bold"/>
              </a:rPr>
              <a:t>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Обед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Средиземноморский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12:30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14:30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Немецкий ресторан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Zum Kaiser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12:30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14:30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Азиатский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L</a:t>
            </a:r>
            <a:r>
              <a:rPr lang="ar-EG" sz="778" spc="47" dirty="0">
                <a:solidFill>
                  <a:srgbClr val="001F5B"/>
                </a:solidFill>
                <a:latin typeface="Montserrat"/>
              </a:rPr>
              <a:t>‘</a:t>
            </a:r>
            <a:r>
              <a:rPr lang="en-US" sz="778" spc="47" dirty="0" err="1">
                <a:solidFill>
                  <a:srgbClr val="001F5B"/>
                </a:solidFill>
                <a:latin typeface="Montserrat"/>
              </a:rPr>
              <a:t>Asiatique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12:30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14:30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Восточный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Tagine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12:30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14:30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Ужин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Средиземноморский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Немецкий ресторан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err="1">
                <a:solidFill>
                  <a:srgbClr val="001F5B"/>
                </a:solidFill>
                <a:latin typeface="Montserrat"/>
              </a:rPr>
              <a:t>Zum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Kaiser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21:00 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Азиатский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L</a:t>
            </a:r>
            <a:r>
              <a:rPr lang="ar-EG" sz="778" spc="47" dirty="0">
                <a:solidFill>
                  <a:srgbClr val="001F5B"/>
                </a:solidFill>
                <a:latin typeface="Montserrat"/>
              </a:rPr>
              <a:t>‘</a:t>
            </a:r>
            <a:r>
              <a:rPr lang="en-US" sz="778" spc="47" dirty="0" err="1">
                <a:solidFill>
                  <a:srgbClr val="001F5B"/>
                </a:solidFill>
                <a:latin typeface="Montserrat"/>
              </a:rPr>
              <a:t>Asiatique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Восточный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Tagine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21:00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Рыбный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 err="1" smtClean="0">
                <a:solidFill>
                  <a:srgbClr val="001F5B"/>
                </a:solidFill>
                <a:latin typeface="Montserrat"/>
              </a:rPr>
              <a:t>Culina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Итальянский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Soprano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21:00 </a:t>
            </a:r>
          </a:p>
          <a:p>
            <a:pPr marL="84001" lvl="1">
              <a:lnSpc>
                <a:spcPts val="1167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Поздний ужин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Итальянский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Soprano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22:00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00:00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en-US" sz="875" spc="53" dirty="0">
                <a:solidFill>
                  <a:srgbClr val="001F5B"/>
                </a:solidFill>
                <a:latin typeface="Montserrat Classic Bold"/>
              </a:rPr>
              <a:t> </a:t>
            </a: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</a:t>
            </a:r>
            <a:r>
              <a:rPr lang="ru-RU" sz="875" b="1" spc="53" dirty="0">
                <a:solidFill>
                  <a:srgbClr val="001F5B"/>
                </a:solidFill>
                <a:latin typeface="Montserrat Classic Bold"/>
              </a:rPr>
              <a:t>Торты и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выпечка</a:t>
            </a:r>
          </a:p>
          <a:p>
            <a:pPr>
              <a:lnSpc>
                <a:spcPts val="1313"/>
              </a:lnSpc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Columbus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Café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         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15:00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17:00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7634806" y="6292850"/>
            <a:ext cx="804487" cy="64060"/>
            <a:chOff x="0" y="0"/>
            <a:chExt cx="1913890" cy="1524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FEFEFE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3897799" y="779834"/>
            <a:ext cx="404693" cy="32225"/>
            <a:chOff x="0" y="0"/>
            <a:chExt cx="1913890" cy="1524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8B724A"/>
            </a:solidFill>
          </p:spPr>
        </p:sp>
      </p:grpSp>
      <p:pic>
        <p:nvPicPr>
          <p:cNvPr id="13" name="Picture 13"/>
          <p:cNvPicPr>
            <a:picLocks noChangeAspect="1"/>
          </p:cNvPicPr>
          <p:nvPr/>
        </p:nvPicPr>
        <p:blipFill rotWithShape="1">
          <a:blip r:embed="rId3">
            <a:alphaModFix amt="50000"/>
          </a:blip>
          <a:srcRect l="18935" r="49382" b="76605"/>
          <a:stretch/>
        </p:blipFill>
        <p:spPr>
          <a:xfrm flipH="1">
            <a:off x="18774" y="5911850"/>
            <a:ext cx="5340012" cy="1568451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3897799" y="470595"/>
            <a:ext cx="2569284" cy="286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92"/>
              </a:lnSpc>
              <a:spcBef>
                <a:spcPct val="0"/>
              </a:spcBef>
            </a:pPr>
            <a:r>
              <a:rPr lang="ru-RU" sz="2192" b="1" spc="-61" dirty="0" smtClean="0">
                <a:solidFill>
                  <a:srgbClr val="001F5B"/>
                </a:solidFill>
                <a:latin typeface="Montserrat Extra-Bold"/>
              </a:rPr>
              <a:t>Приём пищи</a:t>
            </a:r>
            <a:endParaRPr lang="en-US" sz="2192" b="1" spc="-61" dirty="0">
              <a:solidFill>
                <a:srgbClr val="001F5B"/>
              </a:solidFill>
              <a:latin typeface="Montserrat Extra-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3670300" y="5911850"/>
            <a:ext cx="2796783" cy="5642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178"/>
              </a:lnSpc>
            </a:pPr>
            <a:r>
              <a:rPr lang="ru-RU" sz="1556" dirty="0">
                <a:solidFill>
                  <a:srgbClr val="8B724A"/>
                </a:solidFill>
                <a:latin typeface="Montserrat Classic"/>
              </a:rPr>
              <a:t>ОВ:</a:t>
            </a:r>
          </a:p>
          <a:p>
            <a:pPr>
              <a:lnSpc>
                <a:spcPts val="1089"/>
              </a:lnSpc>
            </a:pPr>
            <a:r>
              <a:rPr lang="ru-RU" sz="778" dirty="0">
                <a:solidFill>
                  <a:srgbClr val="001F5B"/>
                </a:solidFill>
                <a:latin typeface="Montserrat"/>
              </a:rPr>
              <a:t>Время и место приема пищи могут быть изменены из-за погодных условий или непредвиденных обстоятельств.</a:t>
            </a:r>
            <a:endParaRPr lang="en-US" sz="778" dirty="0">
              <a:solidFill>
                <a:srgbClr val="001F5B"/>
              </a:solidFill>
              <a:latin typeface="Montserrat"/>
            </a:endParaRPr>
          </a:p>
        </p:txBody>
      </p:sp>
      <p:grpSp>
        <p:nvGrpSpPr>
          <p:cNvPr id="18" name="Group 18"/>
          <p:cNvGrpSpPr/>
          <p:nvPr/>
        </p:nvGrpSpPr>
        <p:grpSpPr>
          <a:xfrm>
            <a:off x="487047" y="779834"/>
            <a:ext cx="404693" cy="32225"/>
            <a:chOff x="0" y="0"/>
            <a:chExt cx="1913890" cy="1524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8B724A"/>
            </a:solidFill>
          </p:spPr>
        </p:sp>
      </p:grpSp>
      <p:sp>
        <p:nvSpPr>
          <p:cNvPr id="20" name="TextBox 20"/>
          <p:cNvSpPr txBox="1"/>
          <p:nvPr/>
        </p:nvSpPr>
        <p:spPr>
          <a:xfrm>
            <a:off x="487047" y="470595"/>
            <a:ext cx="2569284" cy="286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92"/>
              </a:lnSpc>
              <a:spcBef>
                <a:spcPct val="0"/>
              </a:spcBef>
            </a:pPr>
            <a:r>
              <a:rPr lang="ru-RU" sz="2192" b="1" spc="-61" dirty="0" smtClean="0">
                <a:solidFill>
                  <a:srgbClr val="001F5B"/>
                </a:solidFill>
                <a:latin typeface="Montserrat Extra-Bold"/>
              </a:rPr>
              <a:t>Напитки</a:t>
            </a:r>
            <a:endParaRPr lang="en-US" sz="2192" b="1" spc="-61" dirty="0">
              <a:solidFill>
                <a:srgbClr val="001F5B"/>
              </a:solidFill>
              <a:latin typeface="Montserrat Extra-Bold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487047" y="929406"/>
            <a:ext cx="2726053" cy="33470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Columbus Café                          24/7</a:t>
            </a:r>
          </a:p>
          <a:p>
            <a:pPr>
              <a:lnSpc>
                <a:spcPts val="1313"/>
              </a:lnSpc>
            </a:pPr>
            <a:endParaRPr lang="en-US" sz="875" spc="53" dirty="0" smtClean="0">
              <a:solidFill>
                <a:srgbClr val="001F5B"/>
              </a:solidFill>
              <a:latin typeface="Montserrat Classic Bold"/>
            </a:endParaRPr>
          </a:p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Все виды напитков: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Бар в лобби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                       10:00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-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00:00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Спорт бар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         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18:00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-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00:00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Бар на пляже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 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23:00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Бар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Olympus,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Бар на главном бассейне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17:00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Бар на террасе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23:00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Бар на релакс бассейне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22:00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Аквапарк бар(безалкогольные напитки)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10:00-17:00 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Ирландский паб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  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22:00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00:00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 smtClean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en-US" sz="875" spc="53" dirty="0">
                <a:solidFill>
                  <a:srgbClr val="001F5B"/>
                </a:solidFill>
                <a:latin typeface="Montserrat Classic Bold"/>
              </a:rPr>
              <a:t> </a:t>
            </a: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Мороженое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Columbus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бар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          15:00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–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17:00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Бар на террасе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            19:00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22:00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 smtClean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 smtClean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393700" y="4616450"/>
            <a:ext cx="2896402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78"/>
              </a:lnSpc>
            </a:pPr>
            <a:r>
              <a:rPr lang="en-US" sz="1556" dirty="0" smtClean="0">
                <a:solidFill>
                  <a:srgbClr val="8B724A"/>
                </a:solidFill>
                <a:latin typeface="Montserrat Classic"/>
              </a:rPr>
              <a:t>  </a:t>
            </a:r>
            <a:r>
              <a:rPr lang="ru-RU" sz="1556" dirty="0" smtClean="0">
                <a:solidFill>
                  <a:srgbClr val="8B724A"/>
                </a:solidFill>
                <a:latin typeface="Montserrat Classic"/>
              </a:rPr>
              <a:t>ОВ</a:t>
            </a:r>
            <a:r>
              <a:rPr lang="ru-RU" sz="1556" dirty="0">
                <a:solidFill>
                  <a:srgbClr val="8B724A"/>
                </a:solidFill>
                <a:latin typeface="Montserrat Classic"/>
              </a:rPr>
              <a:t>:</a:t>
            </a:r>
          </a:p>
          <a:p>
            <a:pPr>
              <a:lnSpc>
                <a:spcPts val="1089"/>
              </a:lnSpc>
            </a:pPr>
            <a:r>
              <a:rPr lang="ru-RU" sz="778" dirty="0" smtClean="0">
                <a:solidFill>
                  <a:srgbClr val="001F5B"/>
                </a:solidFill>
                <a:latin typeface="Montserrat"/>
              </a:rPr>
              <a:t>Крепкие </a:t>
            </a:r>
            <a:r>
              <a:rPr lang="ru-RU" sz="778" dirty="0">
                <a:solidFill>
                  <a:srgbClr val="001F5B"/>
                </a:solidFill>
                <a:latin typeface="Montserrat"/>
              </a:rPr>
              <a:t>напитки доступны с 10:00 до полуночи, в другое время напитки предоставляются за дополнительную плату.</a:t>
            </a:r>
            <a:endParaRPr lang="en-US" sz="778" dirty="0">
              <a:solidFill>
                <a:srgbClr val="001F5B"/>
              </a:solidFill>
              <a:latin typeface="Montserrat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622300" y="4115834"/>
            <a:ext cx="1947632" cy="1196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75"/>
              </a:lnSpc>
              <a:spcBef>
                <a:spcPct val="0"/>
              </a:spcBef>
            </a:pPr>
            <a:r>
              <a:rPr lang="ru-RU" sz="875" spc="108" dirty="0">
                <a:solidFill>
                  <a:srgbClr val="8B724A"/>
                </a:solidFill>
                <a:latin typeface="Montserrat Classic"/>
              </a:rPr>
              <a:t>Напитки подаются 24 часа</a:t>
            </a:r>
            <a:endParaRPr lang="en-US" sz="875" spc="108" dirty="0">
              <a:solidFill>
                <a:srgbClr val="8B724A"/>
              </a:solidFill>
              <a:latin typeface="Montserrat Classic"/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65" y="1117409"/>
            <a:ext cx="4126698" cy="6470841"/>
          </a:xfrm>
          <a:prstGeom prst="rect">
            <a:avLst/>
          </a:prstGeom>
        </p:spPr>
      </p:pic>
      <p:grpSp>
        <p:nvGrpSpPr>
          <p:cNvPr id="25" name="Group 5"/>
          <p:cNvGrpSpPr/>
          <p:nvPr/>
        </p:nvGrpSpPr>
        <p:grpSpPr>
          <a:xfrm>
            <a:off x="6552865" y="4713699"/>
            <a:ext cx="3899235" cy="2874551"/>
            <a:chOff x="-8196912" y="107262"/>
            <a:chExt cx="6678824" cy="5590379"/>
          </a:xfrm>
        </p:grpSpPr>
        <p:sp>
          <p:nvSpPr>
            <p:cNvPr id="26" name="Freeform 6"/>
            <p:cNvSpPr/>
            <p:nvPr/>
          </p:nvSpPr>
          <p:spPr>
            <a:xfrm>
              <a:off x="-8196912" y="107262"/>
              <a:ext cx="6678824" cy="5590379"/>
            </a:xfrm>
            <a:custGeom>
              <a:avLst/>
              <a:gdLst/>
              <a:ahLst/>
              <a:cxnLst/>
              <a:rect l="l" t="t" r="r" b="b"/>
              <a:pathLst>
                <a:path w="6678824" h="5590379">
                  <a:moveTo>
                    <a:pt x="6678824" y="5590379"/>
                  </a:moveTo>
                  <a:lnTo>
                    <a:pt x="0" y="5590379"/>
                  </a:lnTo>
                  <a:lnTo>
                    <a:pt x="0" y="0"/>
                  </a:lnTo>
                  <a:lnTo>
                    <a:pt x="6678824" y="5590379"/>
                  </a:lnTo>
                  <a:close/>
                </a:path>
              </a:pathLst>
            </a:custGeom>
            <a:solidFill>
              <a:srgbClr val="001F5B">
                <a:alpha val="84706"/>
              </a:srgbClr>
            </a:solidFill>
          </p:spPr>
        </p:sp>
      </p:grpSp>
      <p:sp>
        <p:nvSpPr>
          <p:cNvPr id="27" name="TextBox 14"/>
          <p:cNvSpPr txBox="1"/>
          <p:nvPr/>
        </p:nvSpPr>
        <p:spPr>
          <a:xfrm>
            <a:off x="6642100" y="5759450"/>
            <a:ext cx="2188785" cy="685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777"/>
              </a:lnSpc>
            </a:pPr>
            <a:r>
              <a:rPr lang="en-US" sz="2042" spc="44" dirty="0">
                <a:solidFill>
                  <a:srgbClr val="FEFEFE"/>
                </a:solidFill>
                <a:latin typeface="Montserrat Classic Bold"/>
              </a:rPr>
              <a:t>ALL</a:t>
            </a:r>
          </a:p>
          <a:p>
            <a:pPr algn="just">
              <a:lnSpc>
                <a:spcPts val="1777"/>
              </a:lnSpc>
            </a:pPr>
            <a:r>
              <a:rPr lang="en-US" sz="2042" spc="44" dirty="0">
                <a:solidFill>
                  <a:srgbClr val="FEFEFE"/>
                </a:solidFill>
                <a:latin typeface="Montserrat Classic Bold"/>
              </a:rPr>
              <a:t>INCLUSIVE FORMULA</a:t>
            </a:r>
          </a:p>
        </p:txBody>
      </p:sp>
      <p:sp>
        <p:nvSpPr>
          <p:cNvPr id="28" name="TextBox 15"/>
          <p:cNvSpPr txBox="1"/>
          <p:nvPr/>
        </p:nvSpPr>
        <p:spPr>
          <a:xfrm>
            <a:off x="6642100" y="6750050"/>
            <a:ext cx="3049912" cy="6260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53"/>
              </a:lnSpc>
            </a:pPr>
            <a:r>
              <a:rPr lang="en-US" sz="680" spc="119" dirty="0">
                <a:solidFill>
                  <a:srgbClr val="FEFEFE"/>
                </a:solidFill>
                <a:latin typeface="Montserrat"/>
              </a:rPr>
              <a:t>T: +20 653360000/ +20 653464817-18-19</a:t>
            </a:r>
          </a:p>
          <a:p>
            <a:pPr>
              <a:lnSpc>
                <a:spcPts val="953"/>
              </a:lnSpc>
            </a:pPr>
            <a:r>
              <a:rPr lang="en-US" sz="680" spc="119" dirty="0">
                <a:solidFill>
                  <a:srgbClr val="FEFEFE"/>
                </a:solidFill>
                <a:latin typeface="Montserrat"/>
              </a:rPr>
              <a:t>F: +20 653360025/ +20 653464820 </a:t>
            </a:r>
          </a:p>
          <a:p>
            <a:pPr>
              <a:lnSpc>
                <a:spcPts val="953"/>
              </a:lnSpc>
            </a:pPr>
            <a:r>
              <a:rPr lang="en-US" sz="680" spc="119" dirty="0">
                <a:solidFill>
                  <a:srgbClr val="FEFEFE"/>
                </a:solidFill>
                <a:latin typeface="Montserrat"/>
              </a:rPr>
              <a:t>H: +20 15787</a:t>
            </a:r>
          </a:p>
          <a:p>
            <a:pPr>
              <a:lnSpc>
                <a:spcPts val="953"/>
              </a:lnSpc>
            </a:pPr>
            <a:r>
              <a:rPr lang="en-US" sz="680" spc="119" dirty="0">
                <a:solidFill>
                  <a:srgbClr val="FEFEFE"/>
                </a:solidFill>
                <a:latin typeface="Montserrat"/>
              </a:rPr>
              <a:t>E: SALES@PICKALBATROS.COM</a:t>
            </a:r>
          </a:p>
          <a:p>
            <a:pPr>
              <a:lnSpc>
                <a:spcPts val="953"/>
              </a:lnSpc>
            </a:pPr>
            <a:r>
              <a:rPr lang="en-US" sz="680" spc="119" dirty="0">
                <a:solidFill>
                  <a:srgbClr val="FEFEFE"/>
                </a:solidFill>
                <a:latin typeface="Montserrat Classic Bold"/>
              </a:rPr>
              <a:t>PICKALBATROS</a:t>
            </a:r>
            <a:r>
              <a:rPr lang="en-US" sz="680" spc="119" dirty="0">
                <a:solidFill>
                  <a:srgbClr val="FEFEFE"/>
                </a:solidFill>
                <a:latin typeface="Montserrat Classic"/>
              </a:rPr>
              <a:t>.COM</a:t>
            </a:r>
          </a:p>
        </p:txBody>
      </p:sp>
      <p:grpSp>
        <p:nvGrpSpPr>
          <p:cNvPr id="39" name="Group 38"/>
          <p:cNvGrpSpPr/>
          <p:nvPr/>
        </p:nvGrpSpPr>
        <p:grpSpPr>
          <a:xfrm>
            <a:off x="6642100" y="6521450"/>
            <a:ext cx="804487" cy="64060"/>
            <a:chOff x="0" y="0"/>
            <a:chExt cx="1913890" cy="152400"/>
          </a:xfrm>
        </p:grpSpPr>
        <p:sp>
          <p:nvSpPr>
            <p:cNvPr id="40" name="Freeform 39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6587" y="196850"/>
            <a:ext cx="2167313" cy="9205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843640" y="581272"/>
            <a:ext cx="3004721" cy="282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92"/>
              </a:lnSpc>
              <a:spcBef>
                <a:spcPct val="0"/>
              </a:spcBef>
            </a:pPr>
            <a:r>
              <a:rPr lang="ru-RU" sz="2192" b="1" spc="-61" dirty="0" smtClean="0">
                <a:solidFill>
                  <a:srgbClr val="001F5B"/>
                </a:solidFill>
                <a:latin typeface="Montserrat Extra-Bold"/>
              </a:rPr>
              <a:t>ВАЖНО ЗНАТЬ</a:t>
            </a:r>
            <a:endParaRPr lang="en-US" sz="2192" b="1" spc="-61" dirty="0">
              <a:solidFill>
                <a:srgbClr val="001F5B"/>
              </a:solidFill>
              <a:latin typeface="Montserrat Extra-Bold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843639" y="1199342"/>
            <a:ext cx="3004721" cy="5373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89001" lvl="1" indent="-94501">
              <a:lnSpc>
                <a:spcPts val="1461"/>
              </a:lnSpc>
              <a:buFont typeface="Arial"/>
              <a:buChar char="•"/>
            </a:pPr>
            <a:r>
              <a:rPr lang="ru-RU" sz="1100" b="1" spc="53" dirty="0" smtClean="0">
                <a:solidFill>
                  <a:srgbClr val="001F5B"/>
                </a:solidFill>
                <a:latin typeface="Montserrat Classic"/>
              </a:rPr>
              <a:t>Время выселения:</a:t>
            </a:r>
            <a:endParaRPr lang="en-US" sz="1100" b="1" spc="53" dirty="0">
              <a:solidFill>
                <a:srgbClr val="001F5B"/>
              </a:solidFill>
              <a:latin typeface="Montserrat Classic"/>
            </a:endParaRPr>
          </a:p>
          <a:p>
            <a:pPr>
              <a:lnSpc>
                <a:spcPts val="1299"/>
              </a:lnSpc>
            </a:pPr>
            <a:r>
              <a:rPr lang="ru-RU" sz="800" spc="53" dirty="0">
                <a:solidFill>
                  <a:srgbClr val="001F5B"/>
                </a:solidFill>
                <a:latin typeface="Montserrat Classic"/>
              </a:rPr>
              <a:t>Время </a:t>
            </a:r>
            <a:r>
              <a:rPr lang="ru-RU" sz="800" spc="53" dirty="0" smtClean="0">
                <a:solidFill>
                  <a:srgbClr val="001F5B"/>
                </a:solidFill>
                <a:latin typeface="Montserrat Classic"/>
              </a:rPr>
              <a:t>выселения -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12:00.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Для поздней регистрации отъезда,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пожалуйста, обратитесь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на стойку регистрации, чтобы узнать о дополнительной оплате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.</a:t>
            </a:r>
          </a:p>
          <a:p>
            <a:pPr>
              <a:lnSpc>
                <a:spcPts val="1299"/>
              </a:lnSpc>
            </a:pPr>
            <a:endParaRPr lang="ru-RU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299"/>
              </a:lnSpc>
            </a:pPr>
            <a:r>
              <a:rPr lang="ru-RU" sz="1100" b="1" spc="53" dirty="0">
                <a:solidFill>
                  <a:srgbClr val="001F5B"/>
                </a:solidFill>
                <a:latin typeface="Montserrat Classic"/>
              </a:rPr>
              <a:t> </a:t>
            </a:r>
            <a:r>
              <a:rPr lang="ru-RU" sz="1100" b="1" spc="53" dirty="0" smtClean="0">
                <a:solidFill>
                  <a:srgbClr val="001F5B"/>
                </a:solidFill>
                <a:latin typeface="Montserrat Classic"/>
              </a:rPr>
              <a:t> Услуги </a:t>
            </a:r>
            <a:r>
              <a:rPr lang="ru-RU" sz="1100" b="1" spc="53" dirty="0">
                <a:solidFill>
                  <a:srgbClr val="001F5B"/>
                </a:solidFill>
                <a:latin typeface="Montserrat Classic"/>
              </a:rPr>
              <a:t>прачечной, химчистки и парковки</a:t>
            </a:r>
          </a:p>
          <a:p>
            <a:pPr>
              <a:lnSpc>
                <a:spcPts val="1299"/>
              </a:lnSpc>
            </a:pPr>
            <a:r>
              <a:rPr lang="ru-RU" sz="875" spc="53" dirty="0">
                <a:solidFill>
                  <a:srgbClr val="001F5B"/>
                </a:solidFill>
                <a:latin typeface="Montserrat Classic"/>
              </a:rPr>
              <a:t>Мешки для белья и прайс-листы расположены на полках шкафа; если ваше белье получено до 09:00, оно будет возвращено вам в тот же день в </a:t>
            </a:r>
            <a:r>
              <a:rPr lang="ru-RU" sz="875" spc="53" dirty="0" smtClean="0">
                <a:solidFill>
                  <a:srgbClr val="001F5B"/>
                </a:solidFill>
                <a:latin typeface="Montserrat Classic"/>
              </a:rPr>
              <a:t>18:00</a:t>
            </a:r>
          </a:p>
          <a:p>
            <a:pPr>
              <a:lnSpc>
                <a:spcPts val="1299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89001" lvl="1" indent="-94501">
              <a:lnSpc>
                <a:spcPts val="1461"/>
              </a:lnSpc>
              <a:buFont typeface="Arial"/>
              <a:buChar char="•"/>
            </a:pPr>
            <a:r>
              <a:rPr lang="ru-RU" sz="875" b="1" spc="53" dirty="0" smtClean="0">
                <a:solidFill>
                  <a:srgbClr val="001F5B"/>
                </a:solidFill>
                <a:latin typeface="Montserrat Classic"/>
              </a:rPr>
              <a:t>СПА и ЗАЛ</a:t>
            </a:r>
            <a:endParaRPr lang="en-US" sz="875" b="1" spc="53" dirty="0">
              <a:solidFill>
                <a:srgbClr val="001F5B"/>
              </a:solidFill>
              <a:latin typeface="Montserrat Classic"/>
            </a:endParaRPr>
          </a:p>
          <a:p>
            <a:pPr>
              <a:lnSpc>
                <a:spcPts val="1299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Тренажерный зал бесплатно с 07:00 до 19:00.</a:t>
            </a:r>
          </a:p>
          <a:p>
            <a:pPr>
              <a:lnSpc>
                <a:spcPts val="1299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Сауна/паровая баня/хаммам (все спа-услуги) оплачиваются дополнительно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.</a:t>
            </a:r>
          </a:p>
          <a:p>
            <a:pPr>
              <a:lnSpc>
                <a:spcPts val="1299"/>
              </a:lnSpc>
            </a:pPr>
            <a:r>
              <a:rPr lang="ru-RU" sz="778" u="sng" spc="47" dirty="0" smtClean="0">
                <a:solidFill>
                  <a:srgbClr val="8B724A"/>
                </a:solidFill>
                <a:latin typeface="Montserrat Classic Bold"/>
              </a:rPr>
              <a:t>ОВ</a:t>
            </a:r>
            <a:r>
              <a:rPr lang="en-US" sz="778" u="sng" spc="47" dirty="0" smtClean="0">
                <a:solidFill>
                  <a:srgbClr val="8B724A"/>
                </a:solidFill>
                <a:latin typeface="Montserrat Classic Bold"/>
              </a:rPr>
              <a:t>:</a:t>
            </a:r>
            <a:r>
              <a:rPr lang="en-US" sz="778" spc="47" dirty="0" smtClean="0">
                <a:solidFill>
                  <a:srgbClr val="001F5B"/>
                </a:solidFill>
                <a:latin typeface="Montserrat Classic Bold"/>
              </a:rPr>
              <a:t> </a:t>
            </a:r>
            <a:endParaRPr lang="ru-RU" sz="778" spc="47" dirty="0" smtClean="0">
              <a:solidFill>
                <a:srgbClr val="001F5B"/>
              </a:solidFill>
              <a:latin typeface="Montserrat Classic Bold"/>
            </a:endParaRPr>
          </a:p>
          <a:p>
            <a:pPr>
              <a:lnSpc>
                <a:spcPts val="1299"/>
              </a:lnSpc>
            </a:pPr>
            <a:r>
              <a:rPr lang="ru-RU" sz="778" spc="47" dirty="0" smtClean="0">
                <a:solidFill>
                  <a:srgbClr val="001F5B"/>
                </a:solidFill>
                <a:latin typeface="Montserrat Classic"/>
              </a:rPr>
              <a:t>Пожалуйста</a:t>
            </a:r>
            <a:r>
              <a:rPr lang="ru-RU" sz="778" spc="47" dirty="0">
                <a:solidFill>
                  <a:srgbClr val="001F5B"/>
                </a:solidFill>
                <a:latin typeface="Montserrat Classic"/>
              </a:rPr>
              <a:t>, обратите внимание, что спа-центр предназначен только для взрослых</a:t>
            </a:r>
            <a:r>
              <a:rPr lang="ru-RU" sz="778" spc="47" dirty="0" smtClean="0">
                <a:solidFill>
                  <a:srgbClr val="001F5B"/>
                </a:solidFill>
                <a:latin typeface="Montserrat Classic"/>
              </a:rPr>
              <a:t>.</a:t>
            </a:r>
          </a:p>
          <a:p>
            <a:pPr>
              <a:lnSpc>
                <a:spcPts val="1299"/>
              </a:lnSpc>
            </a:pPr>
            <a:endParaRPr lang="en-US" sz="778" spc="47" dirty="0">
              <a:solidFill>
                <a:srgbClr val="001F5B"/>
              </a:solidFill>
              <a:latin typeface="Montserrat Classic"/>
            </a:endParaRPr>
          </a:p>
          <a:p>
            <a:pPr marL="189001" lvl="1" indent="-94501">
              <a:lnSpc>
                <a:spcPts val="1461"/>
              </a:lnSpc>
              <a:buFont typeface="Arial"/>
              <a:buChar char="•"/>
            </a:pPr>
            <a:r>
              <a:rPr lang="ru-RU" sz="1100" b="1" spc="53" dirty="0" smtClean="0">
                <a:solidFill>
                  <a:srgbClr val="001F5B"/>
                </a:solidFill>
                <a:latin typeface="Montserrat Classic"/>
              </a:rPr>
              <a:t>Сейф</a:t>
            </a:r>
          </a:p>
          <a:p>
            <a:pPr marL="94500" lvl="1">
              <a:lnSpc>
                <a:spcPts val="1461"/>
              </a:lnSpc>
            </a:pPr>
            <a:r>
              <a:rPr lang="ru-RU" sz="875" spc="53" dirty="0" smtClean="0">
                <a:solidFill>
                  <a:srgbClr val="001F5B"/>
                </a:solidFill>
                <a:latin typeface="Montserrat Classic"/>
              </a:rPr>
              <a:t>Мы </a:t>
            </a:r>
            <a:r>
              <a:rPr lang="ru-RU" sz="875" spc="53" dirty="0">
                <a:solidFill>
                  <a:srgbClr val="001F5B"/>
                </a:solidFill>
                <a:latin typeface="Montserrat Classic"/>
              </a:rPr>
              <a:t>рекомендуем хранить все ценные вещи в сейфе в номере, инструкции по использованию указаны на дверце сейфа</a:t>
            </a:r>
            <a:r>
              <a:rPr lang="ru-RU" sz="875" spc="53" dirty="0" smtClean="0">
                <a:solidFill>
                  <a:srgbClr val="001F5B"/>
                </a:solidFill>
                <a:latin typeface="Montserrat Classic"/>
              </a:rPr>
              <a:t>.</a:t>
            </a:r>
          </a:p>
          <a:p>
            <a:pPr marL="94500" lvl="1">
              <a:lnSpc>
                <a:spcPts val="1461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89001" lvl="1" indent="-94501">
              <a:lnSpc>
                <a:spcPts val="1461"/>
              </a:lnSpc>
              <a:buFont typeface="Arial"/>
              <a:buChar char="•"/>
            </a:pPr>
            <a:r>
              <a:rPr lang="ru-RU" sz="1100" b="1" spc="53" dirty="0" smtClean="0">
                <a:solidFill>
                  <a:srgbClr val="001F5B"/>
                </a:solidFill>
                <a:latin typeface="Montserrat Classic"/>
              </a:rPr>
              <a:t>Доктор</a:t>
            </a:r>
            <a:endParaRPr lang="en-US" sz="1100" b="1" spc="53" dirty="0">
              <a:solidFill>
                <a:srgbClr val="001F5B"/>
              </a:solidFill>
              <a:latin typeface="Montserrat Classic"/>
            </a:endParaRPr>
          </a:p>
          <a:p>
            <a:pPr>
              <a:lnSpc>
                <a:spcPts val="1299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Клиника работает 24 часа, 7 дней в неделю.</a:t>
            </a:r>
          </a:p>
          <a:p>
            <a:pPr>
              <a:lnSpc>
                <a:spcPts val="1299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Консультация врачей в клинике доступна круглосуточно. Если в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ам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потребуется какая-либо медицинская помощь, пожалуйста, свяжитесь с отделом по работе с гостями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по номеру 711.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Консьерж может помочь вам получить любые рецепты, которые могут вам потребоваться.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3843640" y="1145223"/>
            <a:ext cx="404693" cy="32225"/>
            <a:chOff x="0" y="0"/>
            <a:chExt cx="1913890" cy="1524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8B724A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7328210" y="486022"/>
            <a:ext cx="2890062" cy="2616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89001" lvl="1" indent="-94501">
              <a:lnSpc>
                <a:spcPts val="1461"/>
              </a:lnSpc>
              <a:buFont typeface="Arial"/>
              <a:buChar char="•"/>
            </a:pPr>
            <a:r>
              <a:rPr lang="ru-RU" sz="875" spc="53" dirty="0" smtClean="0">
                <a:solidFill>
                  <a:srgbClr val="001F5B"/>
                </a:solidFill>
                <a:latin typeface="Montserrat Classic"/>
              </a:rPr>
              <a:t>Дресс-код</a:t>
            </a:r>
          </a:p>
          <a:p>
            <a:pPr marL="94500" lvl="1">
              <a:lnSpc>
                <a:spcPts val="1461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Дресс-код в общественных зонах и ресторанах отеля — элегантная повседневная одежда. Джентльмены должны носить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брюки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. Майки, одежда для бассейна и тапочки не допускаются в ресторан во время ужина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.</a:t>
            </a:r>
          </a:p>
          <a:p>
            <a:pPr marL="94500" lvl="1">
              <a:lnSpc>
                <a:spcPts val="1461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89001" lvl="1" indent="-94501">
              <a:lnSpc>
                <a:spcPts val="1461"/>
              </a:lnSpc>
              <a:buFont typeface="Arial"/>
              <a:buChar char="•"/>
            </a:pPr>
            <a:r>
              <a:rPr lang="ru-RU" sz="875" spc="53" dirty="0">
                <a:solidFill>
                  <a:srgbClr val="001F5B"/>
                </a:solidFill>
                <a:latin typeface="Montserrat Classic"/>
              </a:rPr>
              <a:t>Карты для </a:t>
            </a:r>
            <a:r>
              <a:rPr lang="ru-RU" sz="875" spc="53" dirty="0" smtClean="0">
                <a:solidFill>
                  <a:srgbClr val="001F5B"/>
                </a:solidFill>
                <a:latin typeface="Montserrat Classic"/>
              </a:rPr>
              <a:t>полотенец</a:t>
            </a:r>
          </a:p>
          <a:p>
            <a:pPr marL="94500" lvl="1">
              <a:lnSpc>
                <a:spcPts val="1461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В случае утери, порчи или невозврата на ресепшн</a:t>
            </a:r>
          </a:p>
          <a:p>
            <a:pPr marL="94500" lvl="1">
              <a:lnSpc>
                <a:spcPts val="1461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при выезде с вашего счета будет снята сумма в размере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Евро.</a:t>
            </a:r>
            <a:endParaRPr lang="ru-RU" sz="778" spc="47" dirty="0" smtClean="0">
              <a:solidFill>
                <a:srgbClr val="001F5B"/>
              </a:solidFill>
              <a:latin typeface="Montserrat"/>
            </a:endParaRPr>
          </a:p>
          <a:p>
            <a:pPr marL="94500" lvl="1">
              <a:lnSpc>
                <a:spcPts val="1461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299"/>
              </a:lnSpc>
            </a:pP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*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услуги за дополнительную плату</a:t>
            </a:r>
          </a:p>
          <a:p>
            <a:pPr>
              <a:lnSpc>
                <a:spcPts val="1299"/>
              </a:lnSpc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Вся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вышеуказанная информация подлежит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предварительному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подтверждению.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80309" y="581272"/>
            <a:ext cx="2884427" cy="286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92"/>
              </a:lnSpc>
              <a:spcBef>
                <a:spcPct val="0"/>
              </a:spcBef>
            </a:pPr>
            <a:r>
              <a:rPr lang="ru-RU" sz="2192" b="1" spc="-61" dirty="0" smtClean="0">
                <a:solidFill>
                  <a:srgbClr val="001F5B"/>
                </a:solidFill>
                <a:latin typeface="Montserrat Extra-Bold"/>
              </a:rPr>
              <a:t>АКТИВНОСТИ</a:t>
            </a:r>
            <a:endParaRPr lang="en-US" sz="2192" b="1" spc="-61" dirty="0">
              <a:solidFill>
                <a:srgbClr val="001F5B"/>
              </a:solidFill>
              <a:latin typeface="Montserrat Extra-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17500" y="1012060"/>
            <a:ext cx="2743200" cy="18338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Зарядка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10:30 </a:t>
            </a:r>
            <a:endParaRPr lang="ru-RU" sz="778" spc="47" dirty="0" smtClean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Зумба в 11:15</a:t>
            </a:r>
            <a:endParaRPr lang="en-US" sz="778" spc="47" dirty="0" smtClean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Дартс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1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: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30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Аквааэробика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11: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45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Клубный танец в 12:15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Водный воллейбол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15:15 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Танец живота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15:30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Дартс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15:45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Йога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16:00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Воллейбол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6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: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00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Детская комната с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10:00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до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12:30 &amp;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с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1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4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: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3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до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17:00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480309" y="885812"/>
            <a:ext cx="404693" cy="32225"/>
            <a:chOff x="0" y="0"/>
            <a:chExt cx="1913890" cy="1524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8B724A"/>
            </a:solidFill>
          </p:spPr>
        </p:sp>
      </p:grpSp>
      <p:sp>
        <p:nvSpPr>
          <p:cNvPr id="11" name="TextBox 11"/>
          <p:cNvSpPr txBox="1"/>
          <p:nvPr/>
        </p:nvSpPr>
        <p:spPr>
          <a:xfrm>
            <a:off x="480309" y="3706438"/>
            <a:ext cx="2884427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78"/>
              </a:lnSpc>
            </a:pPr>
            <a:r>
              <a:rPr lang="ru-RU" sz="1556" dirty="0" smtClean="0">
                <a:solidFill>
                  <a:srgbClr val="8B724A"/>
                </a:solidFill>
                <a:latin typeface="Montserrat Classic"/>
              </a:rPr>
              <a:t>ОВ</a:t>
            </a:r>
            <a:r>
              <a:rPr lang="en-US" sz="1556" dirty="0" smtClean="0">
                <a:solidFill>
                  <a:srgbClr val="8B724A"/>
                </a:solidFill>
                <a:latin typeface="Montserrat Classic"/>
              </a:rPr>
              <a:t>:</a:t>
            </a:r>
            <a:endParaRPr lang="en-US" sz="1556" dirty="0">
              <a:solidFill>
                <a:srgbClr val="8B724A"/>
              </a:solidFill>
              <a:latin typeface="Montserrat Classic"/>
            </a:endParaRPr>
          </a:p>
          <a:p>
            <a:pPr>
              <a:lnSpc>
                <a:spcPts val="1089"/>
              </a:lnSpc>
            </a:pPr>
            <a:r>
              <a:rPr lang="ru-RU" sz="778" dirty="0" smtClean="0">
                <a:solidFill>
                  <a:srgbClr val="001F5B"/>
                </a:solidFill>
                <a:latin typeface="Montserrat"/>
              </a:rPr>
              <a:t>Другие пляжные активности</a:t>
            </a:r>
            <a:r>
              <a:rPr lang="en-US" sz="778" dirty="0" smtClean="0">
                <a:solidFill>
                  <a:srgbClr val="001F5B"/>
                </a:solidFill>
                <a:latin typeface="Montserrat"/>
              </a:rPr>
              <a:t>: </a:t>
            </a:r>
            <a:r>
              <a:rPr lang="ru-RU" sz="778" dirty="0" smtClean="0">
                <a:solidFill>
                  <a:srgbClr val="001F5B"/>
                </a:solidFill>
                <a:latin typeface="Montserrat"/>
              </a:rPr>
              <a:t>Футбол</a:t>
            </a:r>
            <a:r>
              <a:rPr lang="en-US" sz="778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dirty="0" smtClean="0">
                <a:solidFill>
                  <a:srgbClr val="001F5B"/>
                </a:solidFill>
                <a:latin typeface="Montserrat"/>
              </a:rPr>
              <a:t>Тенис</a:t>
            </a:r>
            <a:r>
              <a:rPr lang="en-US" sz="778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dirty="0">
                <a:solidFill>
                  <a:srgbClr val="001F5B"/>
                </a:solidFill>
                <a:latin typeface="Montserrat"/>
              </a:rPr>
              <a:t>Настольный тенис </a:t>
            </a:r>
            <a:r>
              <a:rPr lang="ru-RU" sz="778" dirty="0" smtClean="0">
                <a:solidFill>
                  <a:srgbClr val="001F5B"/>
                </a:solidFill>
                <a:latin typeface="Montserrat"/>
              </a:rPr>
              <a:t>и Музыка</a:t>
            </a:r>
            <a:endParaRPr lang="en-US" sz="778" dirty="0">
              <a:solidFill>
                <a:srgbClr val="001F5B"/>
              </a:solidFill>
              <a:latin typeface="Montserrat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480309" y="4846418"/>
            <a:ext cx="2884427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92"/>
              </a:lnSpc>
              <a:spcBef>
                <a:spcPct val="0"/>
              </a:spcBef>
            </a:pPr>
            <a:r>
              <a:rPr lang="ru-RU" sz="2000" b="1" spc="-61" dirty="0" smtClean="0">
                <a:solidFill>
                  <a:srgbClr val="001F5B"/>
                </a:solidFill>
                <a:latin typeface="Montserrat Extra-Bold"/>
              </a:rPr>
              <a:t>РАЗВЛЕКАТЕЛЬНАЯ ПРОГРАММА</a:t>
            </a:r>
            <a:endParaRPr lang="en-US" sz="2000" b="1" spc="-61" dirty="0">
              <a:solidFill>
                <a:srgbClr val="001F5B"/>
              </a:solidFill>
              <a:latin typeface="Montserrat Extra-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317500" y="5473601"/>
            <a:ext cx="3352800" cy="8335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Клубный танец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20:00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Детская дискотека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20:30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Вечернеее шоу в амфитеатре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21:00.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Белая вечеринка на сцене у бара на террасе, каждую суббоу в </a:t>
            </a:r>
            <a:r>
              <a:rPr lang="en-US" sz="778" b="1" spc="47" dirty="0" smtClean="0">
                <a:solidFill>
                  <a:srgbClr val="001F5B"/>
                </a:solidFill>
                <a:latin typeface="Montserrat"/>
              </a:rPr>
              <a:t>20:00</a:t>
            </a:r>
            <a:endParaRPr lang="en-US" sz="778" b="1" spc="47" dirty="0">
              <a:solidFill>
                <a:srgbClr val="001F5B"/>
              </a:solidFill>
              <a:latin typeface="Montserrat"/>
            </a:endParaRPr>
          </a:p>
        </p:txBody>
      </p:sp>
      <p:grpSp>
        <p:nvGrpSpPr>
          <p:cNvPr id="14" name="Group 14"/>
          <p:cNvGrpSpPr/>
          <p:nvPr/>
        </p:nvGrpSpPr>
        <p:grpSpPr>
          <a:xfrm>
            <a:off x="480309" y="5378450"/>
            <a:ext cx="404693" cy="32225"/>
            <a:chOff x="0" y="0"/>
            <a:chExt cx="1913890" cy="1524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8B724A"/>
            </a:solidFill>
          </p:spPr>
        </p:sp>
      </p:grpSp>
      <p:pic>
        <p:nvPicPr>
          <p:cNvPr id="18" name="Picture 13"/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l="18935" r="49382" b="76605"/>
          <a:stretch/>
        </p:blipFill>
        <p:spPr>
          <a:xfrm flipH="1">
            <a:off x="12700" y="6172199"/>
            <a:ext cx="5340012" cy="1568451"/>
          </a:xfrm>
          <a:prstGeom prst="rect">
            <a:avLst/>
          </a:prstGeom>
        </p:spPr>
      </p:pic>
      <p:sp>
        <p:nvSpPr>
          <p:cNvPr id="19" name="TextBox 12"/>
          <p:cNvSpPr txBox="1"/>
          <p:nvPr/>
        </p:nvSpPr>
        <p:spPr>
          <a:xfrm>
            <a:off x="327762" y="2940050"/>
            <a:ext cx="3124199" cy="6668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b="1" spc="47" dirty="0">
                <a:solidFill>
                  <a:srgbClr val="001F5B"/>
                </a:solidFill>
                <a:latin typeface="Montserrat"/>
              </a:rPr>
              <a:t>Вечеринка у бассейна на </a:t>
            </a: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пляже </a:t>
            </a:r>
            <a:r>
              <a:rPr lang="en-US" sz="778" b="1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ru-RU" sz="778" b="1" spc="47" dirty="0">
                <a:solidFill>
                  <a:srgbClr val="001F5B"/>
                </a:solidFill>
                <a:latin typeface="Montserrat"/>
              </a:rPr>
              <a:t>Каждый вторник в </a:t>
            </a: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15:0</a:t>
            </a:r>
            <a:r>
              <a:rPr lang="en-US" sz="778" b="1" spc="47" dirty="0" smtClean="0">
                <a:solidFill>
                  <a:srgbClr val="001F5B"/>
                </a:solidFill>
                <a:latin typeface="Montserrat"/>
              </a:rPr>
              <a:t>0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Пенная вечеринка в зоне пляжа </a:t>
            </a:r>
            <a:r>
              <a:rPr lang="en-US" sz="778" b="1" spc="47" dirty="0" smtClean="0">
                <a:solidFill>
                  <a:srgbClr val="001F5B"/>
                </a:solidFill>
                <a:latin typeface="Montserrat"/>
              </a:rPr>
              <a:t>– </a:t>
            </a: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Каждую пятницу в </a:t>
            </a:r>
            <a:r>
              <a:rPr lang="en-US" sz="778" b="1" spc="47" dirty="0" smtClean="0">
                <a:solidFill>
                  <a:srgbClr val="001F5B"/>
                </a:solidFill>
                <a:latin typeface="Montserrat"/>
              </a:rPr>
              <a:t>15:00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92913" y="4311650"/>
            <a:ext cx="2374900" cy="5754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880" spc="53" dirty="0" smtClean="0">
                <a:solidFill>
                  <a:srgbClr val="001F5B"/>
                </a:solidFill>
                <a:latin typeface="Montserrat Classic"/>
              </a:rPr>
              <a:t>Детские мультики</a:t>
            </a:r>
            <a:r>
              <a:rPr lang="ru-RU" sz="880" spc="53" dirty="0">
                <a:solidFill>
                  <a:srgbClr val="001F5B"/>
                </a:solidFill>
                <a:latin typeface="Montserrat Classic"/>
              </a:rPr>
              <a:t> </a:t>
            </a:r>
            <a:r>
              <a:rPr lang="ru-RU" sz="880" spc="53" dirty="0" smtClean="0">
                <a:solidFill>
                  <a:srgbClr val="001F5B"/>
                </a:solidFill>
                <a:latin typeface="Montserrat Classic"/>
              </a:rPr>
              <a:t>на большом экране ежедневно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18:00.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87" y="6292850"/>
            <a:ext cx="2167313" cy="92056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1933</TotalTime>
  <Words>682</Words>
  <Application>Microsoft Office PowerPoint</Application>
  <PresentationFormat>Custom</PresentationFormat>
  <Paragraphs>118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Montserrat Classic Bold</vt:lpstr>
      <vt:lpstr>Montserrat Classic</vt:lpstr>
      <vt:lpstr>Montserrat Extra-Bold</vt:lpstr>
      <vt:lpstr>Montserrat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Inclusive Formula New Guidelines</dc:title>
  <dc:creator>G.M</dc:creator>
  <cp:lastModifiedBy>GR</cp:lastModifiedBy>
  <cp:revision>44</cp:revision>
  <cp:lastPrinted>2023-12-06T10:29:17Z</cp:lastPrinted>
  <dcterms:created xsi:type="dcterms:W3CDTF">2006-08-16T00:00:00Z</dcterms:created>
  <dcterms:modified xsi:type="dcterms:W3CDTF">2024-06-28T08:07:53Z</dcterms:modified>
  <dc:identifier>DAFhSc_0BDE</dc:identifier>
</cp:coreProperties>
</file>