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693400" cy="7556500"/>
  <p:notesSz cx="6735763" cy="9866313"/>
  <p:embeddedFontLst>
    <p:embeddedFont>
      <p:font typeface="Montserrat Classic Bold" charset="0"/>
      <p:regular r:id="rId4"/>
    </p:embeddedFont>
    <p:embeddedFont>
      <p:font typeface="Calibri" pitchFamily="34" charset="0"/>
      <p:regular r:id="rId5"/>
      <p:bold r:id="rId6"/>
    </p:embeddedFont>
    <p:embeddedFont>
      <p:font typeface="Montserrat ExtraBold" charset="0"/>
      <p:bold r:id="rId7"/>
      <p:boldItalic r:id="rId8"/>
    </p:embeddedFont>
    <p:embeddedFont>
      <p:font typeface="Montserrat Extra-Bold" charset="0"/>
      <p:regular r:id="rId9"/>
    </p:embeddedFont>
    <p:embeddedFont>
      <p:font typeface="Montserrat Classic" charset="0"/>
      <p:regular r:id="rId10"/>
    </p:embeddedFont>
    <p:embeddedFont>
      <p:font typeface="Montserrat" charset="0"/>
      <p:regular r:id="rId11"/>
      <p:bold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2" autoAdjust="0"/>
    <p:restoredTop sz="92610" autoAdjust="0"/>
  </p:normalViewPr>
  <p:slideViewPr>
    <p:cSldViewPr>
      <p:cViewPr>
        <p:scale>
          <a:sx n="125" d="100"/>
          <a:sy n="125" d="100"/>
        </p:scale>
        <p:origin x="714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3" r="14494"/>
          <a:stretch/>
        </p:blipFill>
        <p:spPr>
          <a:xfrm>
            <a:off x="7162874" y="0"/>
            <a:ext cx="359470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4"/>
          <p:cNvSpPr txBox="1"/>
          <p:nvPr/>
        </p:nvSpPr>
        <p:spPr>
          <a:xfrm>
            <a:off x="3897799" y="929406"/>
            <a:ext cx="2884427" cy="6335068"/>
          </a:xfrm>
          <a:prstGeom prst="rect">
            <a:avLst/>
          </a:prstGeom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Итальнянский ресторан «Сопрано»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Завтрак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10:00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Поздний завтрак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11:00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21:30</a:t>
            </a:r>
          </a:p>
          <a:p>
            <a:pPr>
              <a:lnSpc>
                <a:spcPts val="1313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Вотсочный ресторан «Таджин»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Завтрак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		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10:00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Обед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14:30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21:00</a:t>
            </a:r>
          </a:p>
          <a:p>
            <a:pPr>
              <a:lnSpc>
                <a:spcPts val="1313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Рыбный ресторан «Кулина»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Ранний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завтрак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01:00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05:00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Завтрак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10:00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Обед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	                           с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14:30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	                          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21:00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Поздний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>
              <a:lnSpc>
                <a:spcPts val="1313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А Ля Карт ресторан 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«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Concerto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»</a:t>
            </a: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21:00 </a:t>
            </a:r>
          </a:p>
          <a:p>
            <a:pPr>
              <a:lnSpc>
                <a:spcPts val="1313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(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необходимо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предварительное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бронирование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Guest </a:t>
            </a:r>
            <a:r>
              <a:rPr lang="en-US" sz="800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Relation</a:t>
            </a:r>
            <a:r>
              <a:rPr lang="ru-RU" sz="800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за один день</a:t>
            </a:r>
            <a:r>
              <a:rPr lang="en-US" sz="800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 10:00 до 12:00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 ,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Один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раз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весь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период</a:t>
            </a:r>
            <a:r>
              <a:rPr lang="en-US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проживания</a:t>
            </a:r>
            <a:r>
              <a:rPr lang="ru-RU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ru-RU" sz="800" b="1" u="sng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 случае если Вы проживаете в отеле более 5 </a:t>
            </a:r>
            <a:r>
              <a:rPr lang="ru-RU" sz="800" b="1" u="sng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ночей)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313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А Ля Карт ресторан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«</a:t>
            </a:r>
            <a:r>
              <a:rPr lang="en-US" sz="875" b="1" spc="53" dirty="0" smtClean="0">
                <a:solidFill>
                  <a:srgbClr val="001F5B"/>
                </a:solidFill>
                <a:latin typeface="Montserrat Classic Bold"/>
              </a:rPr>
              <a:t>Golden Buddha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»</a:t>
            </a:r>
            <a:endParaRPr lang="ru-RU" sz="875" b="1" spc="53" dirty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00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ru-RU" sz="700" spc="47" dirty="0">
                <a:solidFill>
                  <a:srgbClr val="001F5B"/>
                </a:solidFill>
                <a:latin typeface="Montserrat"/>
              </a:rPr>
              <a:t>Ужин</a:t>
            </a: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                                </a:t>
            </a:r>
            <a:r>
              <a:rPr lang="ru-RU" sz="700" spc="47" dirty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     </a:t>
            </a:r>
            <a:r>
              <a:rPr lang="ru-RU" sz="700" spc="47" dirty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 18:30 </a:t>
            </a:r>
            <a:r>
              <a:rPr lang="ru-RU" sz="700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 21:00 </a:t>
            </a:r>
          </a:p>
          <a:p>
            <a:pPr>
              <a:lnSpc>
                <a:spcPts val="1313"/>
              </a:lnSpc>
            </a:pP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(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необходимо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предварительное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бронирование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Guest Relation</a:t>
            </a:r>
            <a:r>
              <a:rPr lang="ru-RU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за один день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 10:00 до 12:00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 ,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Один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раз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весь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период</a:t>
            </a:r>
            <a:r>
              <a:rPr lang="en-US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00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проживания</a:t>
            </a:r>
            <a:r>
              <a:rPr lang="ru-RU" sz="7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ru-RU" sz="700" b="1" u="sng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 случае если Вы проживаете в отеле более 5 ночей)</a:t>
            </a:r>
            <a:r>
              <a:rPr lang="en-US" sz="700" spc="47" dirty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err="1">
                <a:solidFill>
                  <a:srgbClr val="001F5B"/>
                </a:solidFill>
                <a:latin typeface="Montserrat Classic Bold"/>
              </a:rPr>
              <a:t>Capitano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ресторан</a:t>
            </a:r>
            <a:endParaRPr lang="en-US" sz="875" spc="53" dirty="0">
              <a:solidFill>
                <a:srgbClr val="001F5B"/>
              </a:solidFill>
              <a:latin typeface="Montserrat Classic Bold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Закуски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17:00.</a:t>
            </a:r>
          </a:p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Бар на пляже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Закуски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		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Red Sky 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бар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                        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10:00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ru-RU" sz="800" spc="47" dirty="0">
                <a:solidFill>
                  <a:srgbClr val="001F5B"/>
                </a:solidFill>
                <a:latin typeface="Montserrat"/>
              </a:rPr>
              <a:t>Закуски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71450" indent="-171450">
              <a:lnSpc>
                <a:spcPts val="1313"/>
              </a:lnSpc>
              <a:buFont typeface="Arial" pitchFamily="34" charset="0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158076" y="3784600"/>
            <a:ext cx="3599506" cy="3780001"/>
            <a:chOff x="1" y="0"/>
            <a:chExt cx="5208582" cy="5590379"/>
          </a:xfrm>
        </p:grpSpPr>
        <p:sp>
          <p:nvSpPr>
            <p:cNvPr id="6" name="Freeform 6"/>
            <p:cNvSpPr/>
            <p:nvPr/>
          </p:nvSpPr>
          <p:spPr>
            <a:xfrm>
              <a:off x="1" y="0"/>
              <a:ext cx="5208582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 rotWithShape="1">
          <a:blip r:embed="rId3"/>
          <a:srcRect l="12090" t="12330" r="10768" b="11085"/>
          <a:stretch/>
        </p:blipFill>
        <p:spPr>
          <a:xfrm rot="5400000">
            <a:off x="7435960" y="-234518"/>
            <a:ext cx="3092450" cy="358689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85726" y="422970"/>
            <a:ext cx="1679821" cy="66606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18935" r="49382" b="76605"/>
          <a:stretch/>
        </p:blipFill>
        <p:spPr>
          <a:xfrm flipH="1">
            <a:off x="12700" y="6133480"/>
            <a:ext cx="5340012" cy="156339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634806" y="55308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34806" y="6521450"/>
            <a:ext cx="3049912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</a:t>
            </a:r>
            <a:r>
              <a:rPr lang="en-US" sz="680" spc="119" dirty="0" smtClean="0">
                <a:solidFill>
                  <a:srgbClr val="FEFEFE"/>
                </a:solidFill>
                <a:latin typeface="Montserrat"/>
              </a:rPr>
              <a:t>693710121/ </a:t>
            </a: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+20 </a:t>
            </a:r>
            <a:r>
              <a:rPr lang="en-US" sz="680" spc="119" dirty="0" smtClean="0">
                <a:solidFill>
                  <a:srgbClr val="FEFEFE"/>
                </a:solidFill>
                <a:latin typeface="Montserrat"/>
              </a:rPr>
              <a:t>693710122-23-24</a:t>
            </a:r>
            <a:endParaRPr lang="en-US" sz="680" spc="119" dirty="0">
              <a:solidFill>
                <a:srgbClr val="FEFEFE"/>
              </a:solidFill>
              <a:latin typeface="Montserrat"/>
            </a:endParaRP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</a:t>
            </a:r>
            <a:r>
              <a:rPr lang="en-US" sz="680" spc="119" dirty="0" smtClean="0">
                <a:solidFill>
                  <a:srgbClr val="FEFEFE"/>
                </a:solidFill>
                <a:latin typeface="Montserrat"/>
              </a:rPr>
              <a:t>693710120/ </a:t>
            </a:r>
            <a:endParaRPr lang="en-US" sz="680" spc="119" dirty="0">
              <a:solidFill>
                <a:srgbClr val="FEFEFE"/>
              </a:solidFill>
              <a:latin typeface="Montserrat"/>
            </a:endParaRP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97799" y="470595"/>
            <a:ext cx="2569284" cy="337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/>
            <a:r>
              <a:rPr lang="ru-RU" sz="2192" spc="-61" dirty="0">
                <a:solidFill>
                  <a:srgbClr val="001F5B"/>
                </a:solidFill>
                <a:latin typeface="Montserrat Extra-Bold"/>
                <a:sym typeface="Montserrat ExtraBold"/>
              </a:rPr>
              <a:t>Питание</a:t>
            </a:r>
            <a:endParaRPr lang="ru-RU" sz="2192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87047" y="4466456"/>
            <a:ext cx="3094987" cy="642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</a:p>
          <a:p>
            <a:pPr>
              <a:lnSpc>
                <a:spcPts val="1089"/>
              </a:lnSpc>
            </a:pPr>
            <a:endParaRPr lang="en-US" sz="778" dirty="0">
              <a:solidFill>
                <a:srgbClr val="001F5B"/>
              </a:solidFill>
              <a:latin typeface="Montserrat"/>
            </a:endParaRPr>
          </a:p>
          <a:p>
            <a:pPr lvl="0">
              <a:lnSpc>
                <a:spcPct val="139974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ru-RU" sz="800" dirty="0"/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3107053" cy="2487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Лобби-бар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24/7 </a:t>
            </a:r>
            <a:r>
              <a:rPr lang="en-US" sz="600" spc="47" dirty="0" smtClean="0">
                <a:solidFill>
                  <a:srgbClr val="001F5B"/>
                </a:solidFill>
                <a:latin typeface="Montserrat"/>
              </a:rPr>
              <a:t>“</a:t>
            </a:r>
            <a:r>
              <a:rPr lang="ru-RU" sz="600" spc="47" dirty="0" smtClean="0">
                <a:solidFill>
                  <a:srgbClr val="001F5B"/>
                </a:solidFill>
                <a:latin typeface="Montserrat"/>
              </a:rPr>
              <a:t>Алкогольные и безалкогольные напитки</a:t>
            </a:r>
            <a:r>
              <a:rPr lang="en-US" sz="600" spc="47" dirty="0" smtClean="0">
                <a:solidFill>
                  <a:srgbClr val="001F5B"/>
                </a:solidFill>
                <a:latin typeface="Montserrat"/>
              </a:rPr>
              <a:t>”.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терассе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 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Олимпус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</a:p>
          <a:p>
            <a:pPr marL="255451" lvl="1" indent="-171450">
              <a:lnSpc>
                <a:spcPts val="1167"/>
              </a:lnSpc>
              <a:buFont typeface="Arial" pitchFamily="34" charset="0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	   с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18:00 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255451" lvl="1" indent="-171450">
              <a:lnSpc>
                <a:spcPts val="1167"/>
              </a:lnSpc>
              <a:buFont typeface="Arial" pitchFamily="34" charset="0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Red Sky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:00 </a:t>
            </a:r>
          </a:p>
          <a:p>
            <a:pPr marL="255451" lvl="1" indent="-171450">
              <a:lnSpc>
                <a:spcPts val="1167"/>
              </a:lnSpc>
              <a:buFont typeface="Arial" pitchFamily="34" charset="0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84001" lvl="1">
              <a:lnSpc>
                <a:spcPts val="1167"/>
              </a:lnSpc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Кальян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(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за дополнительную плату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)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 12:00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 23:00  “Red Sky Bar”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Golden </a:t>
            </a:r>
            <a:r>
              <a:rPr lang="en-US" sz="778" b="1" spc="47" dirty="0">
                <a:solidFill>
                  <a:srgbClr val="001F5B"/>
                </a:solidFill>
                <a:latin typeface="Montserrat"/>
              </a:rPr>
              <a:t>Buddha </a:t>
            </a:r>
            <a:r>
              <a:rPr lang="ru-RU" sz="900" b="1" spc="47" dirty="0" smtClean="0">
                <a:solidFill>
                  <a:srgbClr val="001F5B"/>
                </a:solidFill>
                <a:latin typeface="Montserrat"/>
              </a:rPr>
              <a:t>бар и диско</a:t>
            </a:r>
            <a:r>
              <a:rPr lang="en-US" sz="900" b="1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900" b="1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900" b="1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900" b="1" spc="47" dirty="0" smtClean="0">
                <a:solidFill>
                  <a:srgbClr val="001F5B"/>
                </a:solidFill>
                <a:latin typeface="Montserrat"/>
              </a:rPr>
              <a:t>Спокойная музыка</a:t>
            </a:r>
            <a:r>
              <a:rPr lang="en-US" sz="900" b="1" spc="47" dirty="0" smtClean="0">
                <a:solidFill>
                  <a:srgbClr val="001F5B"/>
                </a:solidFill>
                <a:latin typeface="Montserrat"/>
              </a:rPr>
              <a:t>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endParaRPr lang="en-US" sz="875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Бар на 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Бар Олимпус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87047" y="3454246"/>
            <a:ext cx="289640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Обратите внимание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Алкогольные напитки сервируются с 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до полуночи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в остальное время алкогольные напитки за дополнительную плату, кроме лобби бара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spc="-61" dirty="0" smtClean="0">
                <a:solidFill>
                  <a:srgbClr val="001F5B"/>
                </a:solidFill>
                <a:latin typeface="Montserrat Extra-Bold"/>
              </a:rPr>
              <a:t>ВАЖНАЯ ИНФОРМАЦИЯ</a:t>
            </a:r>
            <a:endParaRPr lang="en-US" sz="2192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40" y="1278059"/>
            <a:ext cx="3004721" cy="5812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Время выселения</a:t>
            </a:r>
            <a:endParaRPr lang="en-US" sz="875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Время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выезда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номера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12:00.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позднего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отъезда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обратитесь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стойку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регистрации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чтобы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узнать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о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дополнительной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оплате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  <a:sym typeface="Montserrat"/>
              </a:rPr>
              <a:t>Услуги прачечной, химчистки и парковки</a:t>
            </a:r>
            <a:endParaRPr lang="ru-RU" sz="875" spc="53" dirty="0">
              <a:solidFill>
                <a:srgbClr val="001F5B"/>
              </a:solidFill>
              <a:latin typeface="Montserrat Classic"/>
            </a:endParaRPr>
          </a:p>
          <a:p>
            <a:pPr lvl="0">
              <a:lnSpc>
                <a:spcPct val="166966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Пакет </a:t>
            </a: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 белья и прайс-листы расположены на полках в шкафу; если ваше белье получено до 09:00, оно будет возвращено вам в тот же день в 18:00</a:t>
            </a:r>
            <a:endParaRPr lang="ru-RU" sz="778" dirty="0">
              <a:solidFill>
                <a:srgbClr val="001F5B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ts val="1230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ct val="166971"/>
              </a:lnSpc>
              <a:buClr>
                <a:srgbClr val="001F5B"/>
              </a:buClr>
              <a:buSzPts val="875"/>
              <a:buFont typeface="Arial"/>
              <a:buChar char="•"/>
            </a:pPr>
            <a:r>
              <a:rPr lang="ru-RU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 И ТРЕНАЖЕРНЫЙ ЗАЛ</a:t>
            </a:r>
            <a:endParaRPr lang="ru-RU" sz="900" dirty="0"/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Тренажерный зал с 07:30 до 20:00 бесплатно.</a:t>
            </a:r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Бассейн с 09:00 до 19:00 бесплатно.</a:t>
            </a:r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Сауна/паровая баня/хаммам (все спа-услуги) оплачиваются дополнительно. </a:t>
            </a:r>
            <a:endParaRPr lang="ru-RU" sz="778" dirty="0" smtClean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66966"/>
              </a:lnSpc>
            </a:pPr>
            <a:r>
              <a:rPr lang="en-US" sz="778" b="1" u="sng" dirty="0" err="1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Примечание</a:t>
            </a:r>
            <a:r>
              <a:rPr lang="en-US" sz="778" b="1" u="sng" dirty="0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778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Пожалуйста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обратите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внимание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что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спа-центр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предназначен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только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778" dirty="0" err="1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взрослых</a:t>
            </a:r>
            <a:r>
              <a:rPr lang="en-US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(+16</a:t>
            </a:r>
            <a:r>
              <a:rPr lang="en-US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).</a:t>
            </a:r>
            <a:endParaRPr lang="ru-RU" sz="778" dirty="0" smtClean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66966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ct val="166971"/>
              </a:lnSpc>
              <a:buClr>
                <a:srgbClr val="001F5B"/>
              </a:buClr>
              <a:buSzPts val="875"/>
              <a:buFont typeface="Arial"/>
              <a:buChar char="•"/>
            </a:pPr>
            <a:r>
              <a:rPr lang="ru-RU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Сейф</a:t>
            </a:r>
            <a:endParaRPr lang="ru-RU" sz="900" dirty="0"/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Мы рекомендуем хранить все ценные вещи в сейфе в номере, инструкции по использованию указаны на дверце сейфа.</a:t>
            </a:r>
          </a:p>
          <a:p>
            <a:pPr>
              <a:lnSpc>
                <a:spcPts val="1299"/>
              </a:lnSpc>
            </a:pPr>
            <a:r>
              <a:rPr lang="en-US" sz="778" b="1" u="sng" dirty="0" err="1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Примечание</a:t>
            </a:r>
            <a:r>
              <a:rPr lang="en-US" sz="778" b="1" u="sng" dirty="0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778" b="1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отель не несет ответственности за ценные вещи оставленные вне сейфа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ct val="166971"/>
              </a:lnSpc>
              <a:buClr>
                <a:srgbClr val="001F5B"/>
              </a:buClr>
              <a:buSzPts val="875"/>
              <a:buFont typeface="Arial"/>
              <a:buChar char="•"/>
            </a:pPr>
            <a:r>
              <a:rPr lang="ru-RU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Доктор </a:t>
            </a:r>
            <a:r>
              <a:rPr lang="ru-RU" sz="875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( за дополнительную плату)</a:t>
            </a:r>
            <a:endParaRPr lang="ru-RU" sz="875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Клиника работает 24 часа, 7 дней в неделю.</a:t>
            </a:r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Консультация врачей в клинике доступна круглосуточно. Если вам потребуется какая-либо медицинская помощь, пожалуйста, свяжитесь с отделом по работе с гостями с помощью телефона</a:t>
            </a:r>
            <a:r>
              <a:rPr lang="ru-RU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..Консьерж </a:t>
            </a: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может помочь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организовать заказ медикаментов, которые могут  </a:t>
            </a: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вам потребоваться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449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ct val="166971"/>
              </a:lnSpc>
              <a:buClr>
                <a:srgbClr val="001F5B"/>
              </a:buClr>
              <a:buSzPts val="875"/>
              <a:buFont typeface="Arial"/>
              <a:buChar char="•"/>
            </a:pPr>
            <a:r>
              <a:rPr lang="ru-RU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Дресс-код</a:t>
            </a:r>
            <a:endParaRPr lang="ru-RU" sz="900" dirty="0"/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Дресс-код в общественных зонах отеля и</a:t>
            </a:r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ресторанах  элегантны и непринужденны; джентльменов  любезно просим носить длинные брюки. Майки, одежда для бассейна и тапочки не допускаются в ресторан во время ужина</a:t>
            </a:r>
            <a:r>
              <a:rPr lang="ru-RU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189001" lvl="1" indent="-94501">
              <a:lnSpc>
                <a:spcPct val="166971"/>
              </a:lnSpc>
              <a:buClr>
                <a:srgbClr val="001F5B"/>
              </a:buClr>
              <a:buSzPts val="875"/>
              <a:buFont typeface="Arial"/>
              <a:buChar char="•"/>
            </a:pPr>
            <a:r>
              <a:rPr lang="ru-RU" sz="875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Карточки </a:t>
            </a:r>
            <a:r>
              <a:rPr lang="ru-RU" sz="875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на полотенца</a:t>
            </a:r>
            <a:endParaRPr lang="ru-RU" sz="900" dirty="0"/>
          </a:p>
          <a:p>
            <a:pPr lvl="0">
              <a:lnSpc>
                <a:spcPct val="166966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 случае утери карточки, повреждения или невозврата на ресепшн, при выезде с вашего счета будет снята сумма в размере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10 </a:t>
            </a: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долларов США.</a:t>
            </a:r>
          </a:p>
          <a:p>
            <a:pPr lvl="0">
              <a:lnSpc>
                <a:spcPct val="166966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услуги за дополнительную плату</a:t>
            </a:r>
          </a:p>
          <a:p>
            <a:pPr lvl="0">
              <a:lnSpc>
                <a:spcPct val="166966"/>
              </a:lnSpc>
              <a:buClr>
                <a:schemeClr val="dk1"/>
              </a:buClr>
              <a:buSzPts val="1100"/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Вся вышеуказанная информация подлежит предварительному подтверждению.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spc="-61" dirty="0" smtClean="0">
                <a:solidFill>
                  <a:srgbClr val="001F5B"/>
                </a:solidFill>
                <a:latin typeface="Montserrat Extra-Bold"/>
              </a:rPr>
              <a:t>ПРОГРАММА</a:t>
            </a:r>
            <a:endParaRPr lang="en-US" sz="2192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0309" y="1012060"/>
            <a:ext cx="2657734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DJ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Радио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Утренняя растжка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11:00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Уроки танцев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Водная аэробика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Коктейльные игры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DJ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Радио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Уроки танцев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Пляжный воллейбол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16:30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Теннис на пляже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Детский клуб ежедневно с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13:00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14:00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184463"/>
            <a:ext cx="2884427" cy="66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139974"/>
              </a:lnSpc>
            </a:pPr>
            <a:r>
              <a:rPr lang="ru-RU" sz="1600" dirty="0">
                <a:solidFill>
                  <a:srgbClr val="8B724A"/>
                </a:solidFill>
                <a:latin typeface="Montserrat"/>
                <a:ea typeface="Montserrat"/>
                <a:cs typeface="Montserrat"/>
                <a:sym typeface="Montserrat"/>
              </a:rPr>
              <a:t>Примечание:</a:t>
            </a:r>
            <a:endParaRPr lang="ru-RU" sz="1200" dirty="0"/>
          </a:p>
          <a:p>
            <a:pPr lvl="0">
              <a:lnSpc>
                <a:spcPct val="139974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Другие развлечения на пляже: пляжный футбол, пляжный теннис, настольный теннис и музыка на закате.</a:t>
            </a:r>
            <a:endParaRPr lang="ru-RU" sz="800" dirty="0"/>
          </a:p>
        </p:txBody>
      </p:sp>
      <p:sp>
        <p:nvSpPr>
          <p:cNvPr id="12" name="TextBox 12"/>
          <p:cNvSpPr txBox="1"/>
          <p:nvPr/>
        </p:nvSpPr>
        <p:spPr>
          <a:xfrm>
            <a:off x="480309" y="4077924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spc="-61" dirty="0" smtClean="0">
                <a:solidFill>
                  <a:srgbClr val="001F5B"/>
                </a:solidFill>
                <a:latin typeface="Montserrat Extra-Bold"/>
              </a:rPr>
              <a:t>РАЗВЛЕЧЕНИЯ:</a:t>
            </a:r>
            <a:endParaRPr lang="en-US" sz="2192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0308" y="4508712"/>
            <a:ext cx="2732791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Детские фильмы ежедневно в детском клубе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Мини диско ежедневно на сцене амфитеатра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DJ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на сцене амфитеатра ежедневно в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21:00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.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Вечерние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шоу на сцене амфитеатра ежедневно в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80309" y="4382464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78800" y="6735625"/>
            <a:ext cx="1597925" cy="6335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175500" y="3079012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Аквапарк &amp; корты</a:t>
            </a:r>
          </a:p>
        </p:txBody>
      </p:sp>
      <p:sp>
        <p:nvSpPr>
          <p:cNvPr id="23" name="Freeform 10"/>
          <p:cNvSpPr/>
          <p:nvPr/>
        </p:nvSpPr>
        <p:spPr>
          <a:xfrm>
            <a:off x="7256108" y="3419350"/>
            <a:ext cx="404693" cy="32225"/>
          </a:xfrm>
          <a:custGeom>
            <a:avLst/>
            <a:gdLst/>
            <a:ahLst/>
            <a:cxnLst/>
            <a:rect l="l" t="t" r="r" b="b"/>
            <a:pathLst>
              <a:path w="1913890" h="15240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</p:spPr>
      </p:sp>
      <p:sp>
        <p:nvSpPr>
          <p:cNvPr id="24" name="TextBox 23"/>
          <p:cNvSpPr txBox="1"/>
          <p:nvPr/>
        </p:nvSpPr>
        <p:spPr>
          <a:xfrm>
            <a:off x="7175500" y="3549651"/>
            <a:ext cx="32028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Аквапарк              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10:30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12:30</a:t>
            </a:r>
          </a:p>
          <a:p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                                 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и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14:30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18:30</a:t>
            </a:r>
          </a:p>
          <a:p>
            <a:endParaRPr lang="en-US" sz="800" spc="47" dirty="0" smtClean="0">
              <a:solidFill>
                <a:srgbClr val="001F5B"/>
              </a:solidFill>
              <a:latin typeface="Montserrat"/>
            </a:endParaRPr>
          </a:p>
          <a:p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*   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Серф станция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10:00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18:30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Теннисные корт    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22:00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Падл корт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   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22:00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Настольные теннис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09:00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18:00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800" spc="47" dirty="0">
              <a:solidFill>
                <a:srgbClr val="001F5B"/>
              </a:solidFill>
              <a:latin typeface="Montserrat"/>
            </a:endParaRP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Требуется резервация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(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Теннис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Падл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–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Настольный теннис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) </a:t>
            </a: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Резервация в центре выдачи полотенец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800" spc="47" dirty="0" smtClean="0">
              <a:solidFill>
                <a:srgbClr val="001F5B"/>
              </a:solidFill>
              <a:latin typeface="Montserrat"/>
            </a:endParaRPr>
          </a:p>
          <a:p>
            <a:pPr lvl="0"/>
            <a:r>
              <a:rPr lang="ru-RU" sz="2000" b="1" dirty="0" smtClean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Справочник </a:t>
            </a:r>
            <a:r>
              <a:rPr lang="ru-RU" sz="2000" b="1" dirty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отеля</a:t>
            </a:r>
            <a:endParaRPr lang="ru-RU" sz="2000" dirty="0">
              <a:solidFill>
                <a:srgbClr val="001F5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endParaRPr lang="en-US" sz="800" spc="47" dirty="0">
              <a:solidFill>
                <a:srgbClr val="001F5B"/>
              </a:solidFill>
              <a:latin typeface="Montserrat"/>
            </a:endParaRP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Отдел по работе с гостями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(704)</a:t>
            </a: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Ресепшен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 (700) </a:t>
            </a:r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или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 (0)</a:t>
            </a: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Уборка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(706)</a:t>
            </a:r>
          </a:p>
          <a:p>
            <a:r>
              <a:rPr lang="ru-RU" sz="800" spc="47" dirty="0" smtClean="0">
                <a:solidFill>
                  <a:srgbClr val="001F5B"/>
                </a:solidFill>
                <a:latin typeface="Montserrat"/>
              </a:rPr>
              <a:t>СПА центр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(762)</a:t>
            </a:r>
          </a:p>
          <a:p>
            <a:r>
              <a:rPr lang="en-US" sz="2000" b="1" dirty="0" err="1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Обратная</a:t>
            </a:r>
            <a:r>
              <a:rPr lang="en-US" sz="2000" b="1" dirty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000" b="1" dirty="0" err="1" smtClean="0">
                <a:solidFill>
                  <a:srgbClr val="001F5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связь</a:t>
            </a:r>
            <a:r>
              <a:rPr lang="en-US" sz="2000" b="1" spc="-61" dirty="0" smtClean="0">
                <a:solidFill>
                  <a:srgbClr val="001F5B"/>
                </a:solidFill>
                <a:latin typeface="Montserrat Extra-Bold"/>
              </a:rPr>
              <a:t>:</a:t>
            </a:r>
            <a:endParaRPr lang="en-US" sz="2000" b="1" spc="47" dirty="0" smtClean="0">
              <a:solidFill>
                <a:srgbClr val="001F5B"/>
              </a:solidFill>
              <a:latin typeface="Montserrat"/>
            </a:endParaRPr>
          </a:p>
          <a:p>
            <a:endParaRPr lang="en-US" sz="800" spc="47" dirty="0" smtClean="0">
              <a:solidFill>
                <a:srgbClr val="001F5B"/>
              </a:solidFill>
              <a:latin typeface="Montserrat"/>
            </a:endParaRPr>
          </a:p>
          <a:p>
            <a:pPr lvl="0"/>
            <a:r>
              <a:rPr lang="ru-RU" sz="800" dirty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По любым вопросом, пожалуйста свяжитесь с отделом по работе с гостями,который находится в холле </a:t>
            </a:r>
            <a:r>
              <a:rPr lang="ru-RU" sz="800" dirty="0" smtClean="0">
                <a:solidFill>
                  <a:srgbClr val="001F5B"/>
                </a:solidFill>
                <a:latin typeface="Montserrat"/>
                <a:ea typeface="Montserrat"/>
                <a:cs typeface="Montserrat"/>
                <a:sym typeface="Montserrat"/>
              </a:rPr>
              <a:t>отеля с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09:00 </a:t>
            </a:r>
            <a:r>
              <a:rPr lang="ru-RU" sz="800" spc="47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800" spc="47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800" spc="47" dirty="0" smtClean="0">
                <a:solidFill>
                  <a:srgbClr val="001F5B"/>
                </a:solidFill>
                <a:latin typeface="Montserrat"/>
              </a:rPr>
              <a:t>18:00.</a:t>
            </a:r>
            <a:endParaRPr lang="en-US" sz="800" dirty="0"/>
          </a:p>
        </p:txBody>
      </p:sp>
      <p:sp>
        <p:nvSpPr>
          <p:cNvPr id="21" name="Freeform 10"/>
          <p:cNvSpPr/>
          <p:nvPr/>
        </p:nvSpPr>
        <p:spPr>
          <a:xfrm>
            <a:off x="7319650" y="5334475"/>
            <a:ext cx="404693" cy="32225"/>
          </a:xfrm>
          <a:custGeom>
            <a:avLst/>
            <a:gdLst/>
            <a:ahLst/>
            <a:cxnLst/>
            <a:rect l="l" t="t" r="r" b="b"/>
            <a:pathLst>
              <a:path w="1913890" h="15240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</p:spPr>
      </p:sp>
      <p:sp>
        <p:nvSpPr>
          <p:cNvPr id="22" name="Freeform 10"/>
          <p:cNvSpPr/>
          <p:nvPr/>
        </p:nvSpPr>
        <p:spPr>
          <a:xfrm>
            <a:off x="7294865" y="6242133"/>
            <a:ext cx="404693" cy="32225"/>
          </a:xfrm>
          <a:custGeom>
            <a:avLst/>
            <a:gdLst/>
            <a:ahLst/>
            <a:cxnLst/>
            <a:rect l="l" t="t" r="r" b="b"/>
            <a:pathLst>
              <a:path w="1913890" h="152400">
                <a:moveTo>
                  <a:pt x="0" y="0"/>
                </a:moveTo>
                <a:lnTo>
                  <a:pt x="1913890" y="0"/>
                </a:lnTo>
                <a:lnTo>
                  <a:pt x="1913890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8B724A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4396</TotalTime>
  <Words>599</Words>
  <Application>Microsoft Office PowerPoint</Application>
  <PresentationFormat>Custom</PresentationFormat>
  <Paragraphs>127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Montserrat Classic Bold</vt:lpstr>
      <vt:lpstr>Calibri</vt:lpstr>
      <vt:lpstr>Montserrat ExtraBold</vt:lpstr>
      <vt:lpstr>Montserrat Extra-Bold</vt:lpstr>
      <vt:lpstr>Montserrat Classic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FOM</dc:creator>
  <cp:lastModifiedBy>FOM</cp:lastModifiedBy>
  <cp:revision>81</cp:revision>
  <cp:lastPrinted>2024-08-17T07:55:18Z</cp:lastPrinted>
  <dcterms:created xsi:type="dcterms:W3CDTF">2006-08-16T00:00:00Z</dcterms:created>
  <dcterms:modified xsi:type="dcterms:W3CDTF">2024-08-19T08:36:59Z</dcterms:modified>
  <dc:identifier>DAFhSc_0BDE</dc:identifier>
</cp:coreProperties>
</file>