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56500"/>
  <p:notesSz cx="6950075" cy="9236075"/>
  <p:embeddedFontLst>
    <p:embeddedFont>
      <p:font typeface="Montserrat Classic" charset="0"/>
      <p:regular r:id="rId5"/>
    </p:embeddedFont>
    <p:embeddedFont>
      <p:font typeface="Calibri" pitchFamily="34" charset="0"/>
      <p:regular r:id="rId6"/>
      <p:bold r:id="rId7"/>
      <p:italic r:id="rId8"/>
      <p:boldItalic r:id="rId9"/>
    </p:embeddedFont>
    <p:embeddedFont>
      <p:font typeface="Montserrat" charset="0"/>
      <p:regular r:id="rId10"/>
    </p:embeddedFont>
    <p:embeddedFont>
      <p:font typeface="Montserrat Classic Bold" charset="0"/>
      <p:regular r:id="rId11"/>
    </p:embeddedFont>
    <p:embeddedFont>
      <p:font typeface="Montserrat Extra-Bold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30" d="100"/>
          <a:sy n="130" d="100"/>
        </p:scale>
        <p:origin x="-408" y="5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A9E99190-7C8C-4924-85D1-8554188415D8}" type="datetimeFigureOut">
              <a:rPr lang="en-US" smtClean="0"/>
              <a:t>3/17/2025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692150"/>
            <a:ext cx="48990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45DB5FB1-3EA8-4504-B05F-0B6A879B1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61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B5FB1-3EA8-4504-B05F-0B6A879B16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9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289300" y="929406"/>
            <a:ext cx="3177783" cy="4975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Средиземноморский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L</a:t>
            </a:r>
            <a:r>
              <a:rPr lang="ar-EG" sz="778" spc="47" dirty="0" smtClean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11:00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Перекусы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Club MC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Обед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Zum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Kaiser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Рыбный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Culina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84001" lvl="1">
              <a:lnSpc>
                <a:spcPts val="1167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>
                <a:solidFill>
                  <a:srgbClr val="001F5B"/>
                </a:solidFill>
                <a:latin typeface="Montserrat Classic Bold"/>
              </a:rPr>
              <a:t>Торты и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выпечка</a:t>
            </a:r>
          </a:p>
          <a:p>
            <a:pPr>
              <a:lnSpc>
                <a:spcPts val="1313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Café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7634806" y="6292850"/>
            <a:ext cx="804487" cy="64060"/>
            <a:chOff x="0" y="0"/>
            <a:chExt cx="1913890" cy="152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897799" y="779834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18935" r="49382" b="76605"/>
          <a:stretch/>
        </p:blipFill>
        <p:spPr>
          <a:xfrm flipH="1">
            <a:off x="18774" y="5911850"/>
            <a:ext cx="5340012" cy="1568451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897799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Приём пищи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70300" y="5911850"/>
            <a:ext cx="2796783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ОВ:</a:t>
            </a:r>
          </a:p>
          <a:p>
            <a:pPr>
              <a:lnSpc>
                <a:spcPts val="1089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</a:rPr>
              <a:t>Время и место приема пищи могут быть изменены из-за погодных условий или непредвиденных обстоятельств.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87047" y="779834"/>
            <a:ext cx="404693" cy="32225"/>
            <a:chOff x="0" y="0"/>
            <a:chExt cx="1913890" cy="152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487047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Напитки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87047" y="929406"/>
            <a:ext cx="2726053" cy="3347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Columbus Café                          24/7</a:t>
            </a:r>
          </a:p>
          <a:p>
            <a:pPr>
              <a:lnSpc>
                <a:spcPts val="1313"/>
              </a:lnSpc>
            </a:pPr>
            <a:endParaRPr lang="en-US" sz="875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Все виды напитков: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в лобби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 10:00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Спорт 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18:00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Olympus,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главном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 на террасе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релакс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Аквапарк бар(безалкогольные напитки)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10:00-17:00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Ирландский паб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Мороженое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 на террасе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93700" y="4616450"/>
            <a:ext cx="289640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  </a:t>
            </a: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:</a:t>
            </a: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Крепкие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напитки доступны с 10:00 до полуночи, в другое время напитки предоставляются за дополнительную плату.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22300" y="4115834"/>
            <a:ext cx="1947632" cy="119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5"/>
              </a:lnSpc>
              <a:spcBef>
                <a:spcPct val="0"/>
              </a:spcBef>
            </a:pPr>
            <a:r>
              <a:rPr lang="ru-RU" sz="875" spc="108" dirty="0">
                <a:solidFill>
                  <a:srgbClr val="8B724A"/>
                </a:solidFill>
                <a:latin typeface="Montserrat Classic"/>
              </a:rPr>
              <a:t>Напитки подаются 24 часа</a:t>
            </a:r>
            <a:endParaRPr lang="en-US" sz="875" spc="108" dirty="0">
              <a:solidFill>
                <a:srgbClr val="8B724A"/>
              </a:solidFill>
              <a:latin typeface="Montserrat Classic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65" y="1117409"/>
            <a:ext cx="4126698" cy="6470841"/>
          </a:xfrm>
          <a:prstGeom prst="rect">
            <a:avLst/>
          </a:prstGeom>
        </p:spPr>
      </p:pic>
      <p:grpSp>
        <p:nvGrpSpPr>
          <p:cNvPr id="25" name="Group 5"/>
          <p:cNvGrpSpPr/>
          <p:nvPr/>
        </p:nvGrpSpPr>
        <p:grpSpPr>
          <a:xfrm>
            <a:off x="6552865" y="4713699"/>
            <a:ext cx="3899235" cy="2874551"/>
            <a:chOff x="-8196912" y="107262"/>
            <a:chExt cx="6678824" cy="5590379"/>
          </a:xfrm>
        </p:grpSpPr>
        <p:sp>
          <p:nvSpPr>
            <p:cNvPr id="26" name="Freeform 6"/>
            <p:cNvSpPr/>
            <p:nvPr/>
          </p:nvSpPr>
          <p:spPr>
            <a:xfrm>
              <a:off x="-8196912" y="107262"/>
              <a:ext cx="6678824" cy="5590379"/>
            </a:xfrm>
            <a:custGeom>
              <a:avLst/>
              <a:gdLst/>
              <a:ahLst/>
              <a:cxnLst/>
              <a:rect l="l" t="t" r="r" b="b"/>
              <a:pathLst>
                <a:path w="6678824" h="5590379">
                  <a:moveTo>
                    <a:pt x="6678824" y="5590379"/>
                  </a:moveTo>
                  <a:lnTo>
                    <a:pt x="0" y="5590379"/>
                  </a:lnTo>
                  <a:lnTo>
                    <a:pt x="0" y="0"/>
                  </a:lnTo>
                  <a:lnTo>
                    <a:pt x="6678824" y="5590379"/>
                  </a:lnTo>
                  <a:close/>
                </a:path>
              </a:pathLst>
            </a:custGeom>
            <a:solidFill>
              <a:srgbClr val="001F5B">
                <a:alpha val="84706"/>
              </a:srgbClr>
            </a:solidFill>
          </p:spPr>
        </p:sp>
      </p:grpSp>
      <p:sp>
        <p:nvSpPr>
          <p:cNvPr id="27" name="TextBox 14"/>
          <p:cNvSpPr txBox="1"/>
          <p:nvPr/>
        </p:nvSpPr>
        <p:spPr>
          <a:xfrm>
            <a:off x="6642100" y="5759450"/>
            <a:ext cx="2188785" cy="6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ALL</a:t>
            </a:r>
          </a:p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INCLUSIVE FORMULA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6642100" y="6750050"/>
            <a:ext cx="3049912" cy="62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T: +20 653360000/ +20 653464817-18-19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F: +20 653360025/ +20 653464820 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H: +20 15787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E: SALES@PICKALBATROS.COM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 Classic Bold"/>
              </a:rPr>
              <a:t>PICKALBATROS</a:t>
            </a:r>
            <a:r>
              <a:rPr lang="en-US" sz="680" spc="119" dirty="0">
                <a:solidFill>
                  <a:srgbClr val="FEFEFE"/>
                </a:solidFill>
                <a:latin typeface="Montserrat Classic"/>
              </a:rPr>
              <a:t>.COM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6642100" y="6521450"/>
            <a:ext cx="804487" cy="64060"/>
            <a:chOff x="0" y="0"/>
            <a:chExt cx="1913890" cy="152400"/>
          </a:xfrm>
        </p:grpSpPr>
        <p:sp>
          <p:nvSpPr>
            <p:cNvPr id="40" name="Freeform 3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87" y="196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43640" y="581272"/>
            <a:ext cx="3004721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ВАЖНО ЗНАТЬ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43639" y="1199342"/>
            <a:ext cx="3004721" cy="5373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Время выселения: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800" spc="53" dirty="0">
                <a:solidFill>
                  <a:srgbClr val="001F5B"/>
                </a:solidFill>
                <a:latin typeface="Montserrat Classic"/>
              </a:rPr>
              <a:t>Время </a:t>
            </a:r>
            <a:r>
              <a:rPr lang="ru-RU" sz="800" spc="53" dirty="0" smtClean="0">
                <a:solidFill>
                  <a:srgbClr val="001F5B"/>
                </a:solidFill>
                <a:latin typeface="Montserrat Classic"/>
              </a:rPr>
              <a:t>выселения 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12:00.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Для поздней регистрации отъезда,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пожалуйста, обратитесь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на стойку регистрации, чтобы узнать о дополнительной оплате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endParaRPr lang="ru-RU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 </a:t>
            </a: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 Услуги </a:t>
            </a: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прачечной, химчистки и парковки</a:t>
            </a:r>
          </a:p>
          <a:p>
            <a:pPr>
              <a:lnSpc>
                <a:spcPts val="1299"/>
              </a:lnSpc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Мешки для белья и прайс-листы расположены на полках шкафа; если ваше белье получено до 09:00, оно будет возвращено вам в тот же день в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18:00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"/>
              </a:rPr>
              <a:t>СПА и ЗАЛ</a:t>
            </a:r>
            <a:endParaRPr lang="en-US" sz="875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Тренажерный зал бесплатно с 07:00 до 19:00.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Сауна/паровая баня/хаммам (все спа-услуги) оплачиваются дополнительно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r>
              <a:rPr lang="ru-RU" sz="778" u="sng" spc="47" dirty="0" smtClean="0">
                <a:solidFill>
                  <a:srgbClr val="8B724A"/>
                </a:solidFill>
                <a:latin typeface="Montserrat Classic Bold"/>
              </a:rPr>
              <a:t>ОВ</a:t>
            </a:r>
            <a:r>
              <a:rPr lang="en-US" sz="778" u="sng" spc="47" dirty="0" smtClean="0">
                <a:solidFill>
                  <a:srgbClr val="8B724A"/>
                </a:solidFill>
                <a:latin typeface="Montserrat Classic Bold"/>
              </a:rPr>
              <a:t>:</a:t>
            </a:r>
            <a:r>
              <a:rPr lang="en-US" sz="778" spc="47" dirty="0" smtClean="0">
                <a:solidFill>
                  <a:srgbClr val="001F5B"/>
                </a:solidFill>
                <a:latin typeface="Montserrat Classic Bold"/>
              </a:rPr>
              <a:t> </a:t>
            </a:r>
            <a:endParaRPr lang="ru-RU" sz="778" spc="47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Пожалуйста</a:t>
            </a:r>
            <a:r>
              <a:rPr lang="ru-RU" sz="778" spc="47" dirty="0">
                <a:solidFill>
                  <a:srgbClr val="001F5B"/>
                </a:solidFill>
                <a:latin typeface="Montserrat Classic"/>
              </a:rPr>
              <a:t>, обратите внимание, что спа-центр предназначен только для взрослых</a:t>
            </a: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 Classic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Сейф</a:t>
            </a:r>
          </a:p>
          <a:p>
            <a:pPr marL="94500" lvl="1">
              <a:lnSpc>
                <a:spcPts val="1461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Мы </a:t>
            </a: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рекомендуем хранить все ценные вещи в сейфе в номере, инструкции по использованию указаны на дверце сейфа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Доктор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Клиника работает 24 часа, 7 дней в неделю.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Консультация врачей в клинике доступна круглосуточно. Если в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ам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потребуется какая-либо медицинская помощь, пожалуйста, свяжитесь с отделом по работе с гостями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 номеру 711.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Консьерж может помочь вам получить любые рецепты, которые могут вам потребоваться.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3843640" y="1145223"/>
            <a:ext cx="404693" cy="32225"/>
            <a:chOff x="0" y="0"/>
            <a:chExt cx="1913890" cy="152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328210" y="486022"/>
            <a:ext cx="2890062" cy="261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Дресс-код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Дресс-код в общественных зонах и ресторанах отеля — элегантная повседневная одежда. Джентльмены должны носить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брюки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. Майки, одежда для бассейна и тапочки не допускаются в ресторан во время ужина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Карты для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полотенец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 случае утери, порчи или невозврата на ресепшн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при выезде с вашего счета будет снята сумма в размере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Евро.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*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услуги за дополнительную плату</a:t>
            </a: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Вся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вышеуказанная информация подлежит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предварительному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подтверждению.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0309" y="581272"/>
            <a:ext cx="2884427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АКТИВНОСТИ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93700" y="990971"/>
            <a:ext cx="2743200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Зарядка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10:30 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11:15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Урок танца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Аквааэробика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2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12:25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Водный 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15:15 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Урок танца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15:30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15:45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Йога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6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комната 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&amp;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4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80309" y="885812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447647" y="3885975"/>
            <a:ext cx="2884427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:</a:t>
            </a:r>
            <a:endParaRPr lang="ru-RU" sz="1556" dirty="0" smtClean="0">
              <a:solidFill>
                <a:srgbClr val="8B724A"/>
              </a:solidFill>
              <a:latin typeface="Montserrat Classic"/>
            </a:endParaRPr>
          </a:p>
          <a:p>
            <a:pPr>
              <a:lnSpc>
                <a:spcPts val="2178"/>
              </a:lnSpc>
            </a:pPr>
            <a:endParaRPr lang="en-US" sz="1556" dirty="0">
              <a:solidFill>
                <a:srgbClr val="8B724A"/>
              </a:solidFill>
              <a:latin typeface="Montserrat Classic"/>
            </a:endParaRP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Другие пляжные активности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: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Футбол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Настольный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тенис, падел корт, мини-гольф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80309" y="4846418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000" b="1" spc="-61" dirty="0" smtClean="0">
                <a:solidFill>
                  <a:srgbClr val="001F5B"/>
                </a:solidFill>
                <a:latin typeface="Montserrat Extra-Bold"/>
              </a:rPr>
              <a:t>РАЗВЛЕКАТЕЛЬНАЯ ПРОГРАММА</a:t>
            </a:r>
            <a:endParaRPr lang="en-US" sz="2000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17500" y="5473601"/>
            <a:ext cx="3352800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дискотека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Вечернеее шоу в амфитеатре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21:00.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Белая вечеринка в Амфитеатре на пляже, каждое воскресенье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2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:00</a:t>
            </a:r>
            <a:endParaRPr lang="en-US" sz="778" b="1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80309" y="5378450"/>
            <a:ext cx="404693" cy="32225"/>
            <a:chOff x="0" y="0"/>
            <a:chExt cx="1913890" cy="152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8" name="Picture 13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8935" r="49382" b="76605"/>
          <a:stretch/>
        </p:blipFill>
        <p:spPr>
          <a:xfrm flipH="1">
            <a:off x="12700" y="6172199"/>
            <a:ext cx="5340012" cy="1568451"/>
          </a:xfrm>
          <a:prstGeom prst="rect">
            <a:avLst/>
          </a:prstGeom>
        </p:spPr>
      </p:pic>
      <p:sp>
        <p:nvSpPr>
          <p:cNvPr id="19" name="TextBox 12"/>
          <p:cNvSpPr txBox="1"/>
          <p:nvPr/>
        </p:nvSpPr>
        <p:spPr>
          <a:xfrm>
            <a:off x="327762" y="2991519"/>
            <a:ext cx="3124199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Пенная вечеринка в зоне бассейна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Каждую пятницу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15:15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Пицца-вечеринка (для детей) – Каждый понедельник в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0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en-US" sz="778" b="1" spc="47" smtClean="0">
                <a:solidFill>
                  <a:srgbClr val="001F5B"/>
                </a:solidFill>
                <a:latin typeface="Montserrat"/>
              </a:rPr>
              <a:t>50</a:t>
            </a:r>
            <a:endParaRPr lang="en-US" sz="778" b="1" spc="47" dirty="0" smtClean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92913" y="4311650"/>
            <a:ext cx="2374900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001" lvl="1"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87" y="6292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1969</TotalTime>
  <Words>685</Words>
  <Application>Microsoft Office PowerPoint</Application>
  <PresentationFormat>Custom</PresentationFormat>
  <Paragraphs>118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Montserrat Classic</vt:lpstr>
      <vt:lpstr>Calibri</vt:lpstr>
      <vt:lpstr>Montserrat</vt:lpstr>
      <vt:lpstr>Montserrat Classic Bold</vt:lpstr>
      <vt:lpstr>Montserrat Extra-Bold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Inclusive Formula New Guidelines</dc:title>
  <dc:creator>G.M</dc:creator>
  <cp:lastModifiedBy>GR</cp:lastModifiedBy>
  <cp:revision>52</cp:revision>
  <cp:lastPrinted>2023-12-06T10:29:17Z</cp:lastPrinted>
  <dcterms:created xsi:type="dcterms:W3CDTF">2006-08-16T00:00:00Z</dcterms:created>
  <dcterms:modified xsi:type="dcterms:W3CDTF">2025-03-17T10:32:36Z</dcterms:modified>
  <dc:identifier>DAFhSc_0BDE</dc:identifier>
</cp:coreProperties>
</file>