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2F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1500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2E2F9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2E2F9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362324" cy="7267462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29238" y="6111092"/>
            <a:ext cx="2438399" cy="98107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2E2F9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2E2F9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37260" y="638759"/>
            <a:ext cx="2864484" cy="299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2E2F9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ALES_SHARM@PICKALBATROS.COM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92948" y="1000046"/>
            <a:ext cx="1461939" cy="5817235"/>
          </a:xfrm>
          <a:prstGeom prst="rect">
            <a:avLst/>
          </a:prstGeom>
        </p:spPr>
        <p:txBody>
          <a:bodyPr vert="vert270" wrap="square" lIns="0" tIns="137160" rIns="0" bIns="0" rtlCol="0">
            <a:spAutoFit/>
          </a:bodyPr>
          <a:lstStyle/>
          <a:p>
            <a:pPr marL="12700" marR="5080">
              <a:lnSpc>
                <a:spcPts val="5670"/>
              </a:lnSpc>
              <a:spcBef>
                <a:spcPts val="1080"/>
              </a:spcBef>
            </a:pPr>
            <a:r>
              <a:rPr lang="az-Cyrl-AZ" sz="5700" b="1" spc="-70" dirty="0">
                <a:solidFill>
                  <a:srgbClr val="2E2F91"/>
                </a:solidFill>
                <a:latin typeface="Verdana"/>
                <a:cs typeface="Verdana"/>
              </a:rPr>
              <a:t>Формула</a:t>
            </a:r>
            <a:r>
              <a:rPr lang="en-US" sz="5700" b="1" spc="-70" dirty="0">
                <a:solidFill>
                  <a:srgbClr val="2E2F91"/>
                </a:solidFill>
                <a:latin typeface="Verdana"/>
                <a:cs typeface="Verdana"/>
              </a:rPr>
              <a:t> </a:t>
            </a:r>
            <a:r>
              <a:rPr lang="az-Cyrl-AZ" sz="5700" b="1" spc="-70" dirty="0">
                <a:solidFill>
                  <a:srgbClr val="2E2F91"/>
                </a:solidFill>
                <a:latin typeface="Verdana"/>
                <a:cs typeface="Verdana"/>
              </a:rPr>
              <a:t>все включено </a:t>
            </a:r>
            <a:endParaRPr sz="570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az-Cyrl-AZ" spc="-45" dirty="0"/>
              <a:t>ВАЖНО ЗНАТЬ</a:t>
            </a:r>
            <a:endParaRPr spc="-20" dirty="0"/>
          </a:p>
        </p:txBody>
      </p:sp>
      <p:sp>
        <p:nvSpPr>
          <p:cNvPr id="4" name="object 4"/>
          <p:cNvSpPr txBox="1"/>
          <p:nvPr/>
        </p:nvSpPr>
        <p:spPr>
          <a:xfrm>
            <a:off x="3837260" y="1086316"/>
            <a:ext cx="2844165" cy="1868588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lang="az-Cyrl-AZ" sz="800" b="1" dirty="0">
                <a:solidFill>
                  <a:srgbClr val="231F20"/>
                </a:solidFill>
                <a:latin typeface="Tahoma"/>
                <a:cs typeface="Tahoma"/>
              </a:rPr>
              <a:t>Регистрация и вы</a:t>
            </a:r>
            <a:r>
              <a:rPr lang="ru-RU" sz="800" b="1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езд</a:t>
            </a:r>
            <a:r>
              <a:rPr lang="en-US" sz="800" b="1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800" b="1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 отеля </a:t>
            </a:r>
            <a:endParaRPr lang="en-US" sz="800" b="1" dirty="0">
              <a:solidFill>
                <a:srgbClr val="231F2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Регистрация заезда производится в 14:00, а отъезда - в 12:00 полудня. </a:t>
            </a:r>
            <a:endParaRPr lang="en-US" sz="800" dirty="0">
              <a:solidFill>
                <a:srgbClr val="231F20"/>
              </a:solidFill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Пожалуйста, оставьте свой багаж у входа в номер, и наши консьержи заберут его и доставят на стойку регистрации. </a:t>
            </a:r>
            <a:endParaRPr lang="en-US" sz="800" dirty="0">
              <a:solidFill>
                <a:srgbClr val="231F20"/>
              </a:solidFill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При выезде необходимо вернуть ключ-карту.</a:t>
            </a:r>
            <a:endParaRPr sz="800" dirty="0">
              <a:latin typeface="Verdana"/>
              <a:cs typeface="Verdana"/>
            </a:endParaRPr>
          </a:p>
          <a:p>
            <a:pPr marL="67310" marR="16510" indent="-64769">
              <a:lnSpc>
                <a:spcPct val="118100"/>
              </a:lnSpc>
              <a:buChar char="•"/>
              <a:tabLst>
                <a:tab pos="67310" algn="l"/>
                <a:tab pos="70485" algn="l"/>
              </a:tabLst>
            </a:pPr>
            <a:r>
              <a:rPr sz="800" dirty="0">
                <a:solidFill>
                  <a:srgbClr val="231F20"/>
                </a:solidFill>
                <a:latin typeface="Verdana"/>
                <a:cs typeface="Verdana"/>
              </a:rPr>
              <a:t>	</a:t>
            </a: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Ваша карта-ключ перестанет работать в полдень в день отъезда.</a:t>
            </a:r>
            <a:r>
              <a:rPr lang="en-US" sz="80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При позднем выезде из номера активируйте ее на стойке регистрации до полудня</a:t>
            </a:r>
            <a:endParaRPr lang="en-US" sz="800" dirty="0">
              <a:solidFill>
                <a:srgbClr val="231F20"/>
              </a:solidFill>
              <a:latin typeface="Verdana"/>
              <a:cs typeface="Verdana"/>
            </a:endParaRPr>
          </a:p>
          <a:p>
            <a:pPr marL="67310" marR="16510" indent="-64769">
              <a:lnSpc>
                <a:spcPct val="118100"/>
              </a:lnSpc>
              <a:buChar char="•"/>
              <a:tabLst>
                <a:tab pos="67310" algn="l"/>
                <a:tab pos="70485" algn="l"/>
              </a:tabLst>
            </a:pP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Пожалуйста, уточняйте наличие мест и цены у сотрудников нашей стойки регистрации за день до отъезда</a:t>
            </a:r>
            <a:r>
              <a:rPr sz="800" spc="-10" dirty="0">
                <a:solidFill>
                  <a:srgbClr val="231F20"/>
                </a:solidFill>
                <a:latin typeface="Verdana"/>
                <a:cs typeface="Verdana"/>
              </a:rPr>
              <a:t>.</a:t>
            </a:r>
            <a:endParaRPr sz="800" dirty="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37260" y="3102742"/>
            <a:ext cx="2905125" cy="737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1930">
              <a:lnSpc>
                <a:spcPct val="118100"/>
              </a:lnSpc>
              <a:spcBef>
                <a:spcPts val="100"/>
              </a:spcBef>
            </a:pPr>
            <a:r>
              <a:rPr lang="ru-RU" sz="800" b="1" spc="10" dirty="0">
                <a:solidFill>
                  <a:srgbClr val="231F20"/>
                </a:solidFill>
                <a:latin typeface="Tahoma"/>
                <a:cs typeface="Tahoma"/>
              </a:rPr>
              <a:t>Услуги, не включенные в концепцию «Все включено» (за дополнительную плату)</a:t>
            </a:r>
            <a:endParaRPr lang="en-US" sz="800" dirty="0">
              <a:solidFill>
                <a:srgbClr val="231F20"/>
              </a:solidFill>
              <a:latin typeface="Verdana"/>
              <a:cs typeface="Tahoma"/>
            </a:endParaRPr>
          </a:p>
          <a:p>
            <a:pPr marL="12700" marR="201930">
              <a:lnSpc>
                <a:spcPct val="118100"/>
              </a:lnSpc>
              <a:spcBef>
                <a:spcPts val="100"/>
              </a:spcBef>
            </a:pP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Отборный алкоголь, кальян, телефон</a:t>
            </a:r>
            <a:r>
              <a:rPr lang="en-US" sz="800" dirty="0">
                <a:solidFill>
                  <a:srgbClr val="231F20"/>
                </a:solidFill>
                <a:latin typeface="Verdana"/>
                <a:cs typeface="Verdana"/>
              </a:rPr>
              <a:t>, </a:t>
            </a: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прачечная и магазины, массаж, спа-процедуры, медицинские услуги, лимузин</a:t>
            </a:r>
            <a:endParaRPr sz="800" dirty="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04755" y="3999747"/>
            <a:ext cx="2929494" cy="442429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lang="az-Cyrl-AZ" sz="800" b="1" dirty="0">
                <a:solidFill>
                  <a:srgbClr val="231F20"/>
                </a:solidFill>
                <a:latin typeface="Tahoma"/>
                <a:cs typeface="Tahoma"/>
              </a:rPr>
              <a:t>Услуги прачечной</a:t>
            </a:r>
            <a:endParaRPr lang="en-US" sz="800" dirty="0">
              <a:solidFill>
                <a:srgbClr val="231F20"/>
              </a:solidFill>
              <a:latin typeface="Verdan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Во всех номерах предоставляются мешки для белья</a:t>
            </a:r>
            <a:r>
              <a:rPr lang="en-US" sz="80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и прейс</a:t>
            </a:r>
            <a:r>
              <a:rPr lang="en-US" sz="800" dirty="0">
                <a:solidFill>
                  <a:srgbClr val="231F20"/>
                </a:solidFill>
                <a:latin typeface="Verdana"/>
                <a:cs typeface="Verdana"/>
              </a:rPr>
              <a:t> -</a:t>
            </a: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лист</a:t>
            </a:r>
            <a:r>
              <a:rPr lang="en-US" sz="80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(цена указана за одно изделие)</a:t>
            </a:r>
            <a:endParaRPr sz="800" dirty="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12671" y="5395794"/>
            <a:ext cx="2844165" cy="88870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>
              <a:spcBef>
                <a:spcPts val="270"/>
              </a:spcBef>
            </a:pPr>
            <a:r>
              <a:rPr lang="en-US" sz="800" b="1" dirty="0">
                <a:solidFill>
                  <a:srgbClr val="231F20"/>
                </a:solidFill>
                <a:latin typeface="Tahoma"/>
                <a:cs typeface="Tahoma"/>
              </a:rPr>
              <a:t>C</a:t>
            </a:r>
            <a:r>
              <a:rPr lang="ru-RU" sz="800" b="1" dirty="0">
                <a:solidFill>
                  <a:srgbClr val="231F20"/>
                </a:solidFill>
                <a:latin typeface="Tahoma"/>
                <a:cs typeface="Tahoma"/>
              </a:rPr>
              <a:t>ейф</a:t>
            </a:r>
            <a:endParaRPr lang="en-US" sz="800" b="1" dirty="0">
              <a:solidFill>
                <a:srgbClr val="231F20"/>
              </a:solidFill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Поместите все ценные вещи в комнатный сейф</a:t>
            </a:r>
            <a:endParaRPr lang="en-US" sz="800" dirty="0">
              <a:solidFill>
                <a:srgbClr val="231F20"/>
              </a:solidFill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Инструкции по использованию размещены на дверце сейфа</a:t>
            </a:r>
            <a:r>
              <a:rPr sz="800" dirty="0">
                <a:solidFill>
                  <a:srgbClr val="231F20"/>
                </a:solidFill>
                <a:latin typeface="Verdana"/>
                <a:cs typeface="Verdana"/>
              </a:rPr>
              <a:t>	</a:t>
            </a:r>
            <a:endParaRPr lang="en-US" sz="800" dirty="0">
              <a:solidFill>
                <a:srgbClr val="231F20"/>
              </a:solidFill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Отель не несет ответственности за личные вещи, хранящиеся вне сейфа</a:t>
            </a:r>
            <a:r>
              <a:rPr lang="en-US" sz="800" dirty="0">
                <a:solidFill>
                  <a:srgbClr val="231F20"/>
                </a:solidFill>
                <a:latin typeface="Verdana"/>
                <a:cs typeface="Verdana"/>
              </a:rPr>
              <a:t>.</a:t>
            </a:r>
            <a:endParaRPr sz="800" dirty="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04755" y="4618923"/>
            <a:ext cx="2929494" cy="693137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lang="az-Cyrl-AZ" sz="800" b="1" dirty="0">
                <a:solidFill>
                  <a:srgbClr val="231F20"/>
                </a:solidFill>
                <a:latin typeface="Tahoma"/>
                <a:cs typeface="Tahoma"/>
              </a:rPr>
              <a:t>Дресс-код</a:t>
            </a:r>
            <a:endParaRPr lang="en-US" sz="800" b="1" dirty="0">
              <a:solidFill>
                <a:srgbClr val="231F20"/>
              </a:solidFill>
              <a:latin typeface="Tahoma"/>
              <a:cs typeface="Tahoma"/>
            </a:endParaRPr>
          </a:p>
          <a:p>
            <a:pPr marL="12700" algn="l">
              <a:lnSpc>
                <a:spcPct val="100000"/>
              </a:lnSpc>
              <a:spcBef>
                <a:spcPts val="204"/>
              </a:spcBef>
            </a:pPr>
            <a:r>
              <a:rPr lang="az-Cyrl-AZ" sz="8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Обязательный</a:t>
            </a: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 в ресторанах и торговых точках отеля в вечернее время</a:t>
            </a:r>
            <a:endParaRPr lang="en-US" sz="800" dirty="0">
              <a:solidFill>
                <a:srgbClr val="231F20"/>
              </a:solidFill>
              <a:latin typeface="Verdana"/>
              <a:cs typeface="Verdana"/>
            </a:endParaRPr>
          </a:p>
          <a:p>
            <a:pPr marL="12700" algn="l">
              <a:lnSpc>
                <a:spcPct val="100000"/>
              </a:lnSpc>
              <a:spcBef>
                <a:spcPts val="204"/>
              </a:spcBef>
            </a:pP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Мы настоятельно рекомендуем всем нашим гостям носить морскую обувь</a:t>
            </a:r>
            <a:endParaRPr sz="800" dirty="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391450" y="2166418"/>
            <a:ext cx="2730818" cy="1278042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900" b="1" u="sng" spc="-2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NB:</a:t>
            </a:r>
            <a:endParaRPr sz="900" dirty="0">
              <a:latin typeface="Tahoma"/>
              <a:cs typeface="Tahoma"/>
            </a:endParaRPr>
          </a:p>
          <a:p>
            <a:pPr marL="65405" marR="238760" indent="-64769">
              <a:lnSpc>
                <a:spcPts val="1070"/>
              </a:lnSpc>
              <a:spcBef>
                <a:spcPts val="30"/>
              </a:spcBef>
              <a:buChar char="•"/>
              <a:tabLst>
                <a:tab pos="65405" algn="l"/>
                <a:tab pos="68580" algn="l"/>
              </a:tabLst>
            </a:pPr>
            <a:r>
              <a:rPr sz="800" dirty="0">
                <a:solidFill>
                  <a:srgbClr val="231F20"/>
                </a:solidFill>
                <a:latin typeface="Verdana"/>
                <a:cs typeface="Verdana"/>
              </a:rPr>
              <a:t>	</a:t>
            </a: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Обратите внимание, что наши номера - это номера для некурящих. </a:t>
            </a:r>
            <a:endParaRPr lang="en-US" sz="800" dirty="0">
              <a:solidFill>
                <a:srgbClr val="231F20"/>
              </a:solidFill>
              <a:latin typeface="Verdana"/>
              <a:cs typeface="Verdana"/>
            </a:endParaRPr>
          </a:p>
          <a:p>
            <a:pPr marL="65405" marR="238760" indent="-64769">
              <a:lnSpc>
                <a:spcPts val="1070"/>
              </a:lnSpc>
              <a:spcBef>
                <a:spcPts val="30"/>
              </a:spcBef>
              <a:buChar char="•"/>
              <a:tabLst>
                <a:tab pos="65405" algn="l"/>
                <a:tab pos="68580" algn="l"/>
              </a:tabLst>
            </a:pPr>
            <a:endParaRPr lang="en-US" sz="800" dirty="0">
              <a:solidFill>
                <a:srgbClr val="231F20"/>
              </a:solidFill>
              <a:latin typeface="Verdana"/>
              <a:cs typeface="Verdana"/>
            </a:endParaRPr>
          </a:p>
          <a:p>
            <a:pPr marL="65405" marR="238760" indent="-64769">
              <a:lnSpc>
                <a:spcPts val="1070"/>
              </a:lnSpc>
              <a:spcBef>
                <a:spcPts val="30"/>
              </a:spcBef>
              <a:buChar char="•"/>
              <a:tabLst>
                <a:tab pos="65405" algn="l"/>
                <a:tab pos="68580" algn="l"/>
              </a:tabLst>
            </a:pP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Курение табака разрешено на террасе или</a:t>
            </a:r>
            <a:r>
              <a:rPr lang="en-US" sz="80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только на балконе. </a:t>
            </a:r>
            <a:endParaRPr lang="en-US" sz="800" dirty="0">
              <a:solidFill>
                <a:srgbClr val="231F20"/>
              </a:solidFill>
              <a:latin typeface="Verdana"/>
              <a:cs typeface="Verdana"/>
            </a:endParaRPr>
          </a:p>
          <a:p>
            <a:pPr marL="636" marR="238760">
              <a:lnSpc>
                <a:spcPts val="1070"/>
              </a:lnSpc>
              <a:spcBef>
                <a:spcPts val="30"/>
              </a:spcBef>
              <a:tabLst>
                <a:tab pos="65405" algn="l"/>
                <a:tab pos="68580" algn="l"/>
              </a:tabLst>
            </a:pPr>
            <a:endParaRPr lang="en-US" sz="800" dirty="0">
              <a:solidFill>
                <a:srgbClr val="231F20"/>
              </a:solidFill>
              <a:latin typeface="Verdana"/>
              <a:cs typeface="Verdana"/>
            </a:endParaRPr>
          </a:p>
          <a:p>
            <a:pPr marL="65405" marR="238760" indent="-64769">
              <a:lnSpc>
                <a:spcPts val="1070"/>
              </a:lnSpc>
              <a:spcBef>
                <a:spcPts val="30"/>
              </a:spcBef>
              <a:buChar char="•"/>
              <a:tabLst>
                <a:tab pos="65405" algn="l"/>
                <a:tab pos="68580" algn="l"/>
              </a:tabLst>
            </a:pP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Курение кальяна в номере, на балконе или террасе не разрешается</a:t>
            </a:r>
            <a:endParaRPr sz="800" dirty="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391450" y="3590268"/>
            <a:ext cx="2730816" cy="18276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405" marR="10795" indent="-64769">
              <a:lnSpc>
                <a:spcPct val="111100"/>
              </a:lnSpc>
              <a:spcBef>
                <a:spcPts val="100"/>
              </a:spcBef>
              <a:buChar char="•"/>
              <a:tabLst>
                <a:tab pos="65405" algn="l"/>
                <a:tab pos="68580" algn="l"/>
              </a:tabLst>
            </a:pPr>
            <a:r>
              <a:rPr sz="800" dirty="0">
                <a:solidFill>
                  <a:srgbClr val="231F20"/>
                </a:solidFill>
                <a:latin typeface="Verdana"/>
                <a:cs typeface="Verdana"/>
              </a:rPr>
              <a:t>	</a:t>
            </a: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Любые посторонние гости, приезжающие в отель, оплачивают проживание в соответствии с прейс</a:t>
            </a:r>
            <a:r>
              <a:rPr lang="en-US" sz="800" dirty="0">
                <a:solidFill>
                  <a:srgbClr val="231F20"/>
                </a:solidFill>
                <a:latin typeface="Verdana"/>
                <a:cs typeface="Verdana"/>
              </a:rPr>
              <a:t> -</a:t>
            </a: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листом отеля.</a:t>
            </a:r>
            <a:endParaRPr lang="en-US" sz="800" dirty="0">
              <a:solidFill>
                <a:srgbClr val="231F20"/>
              </a:solidFill>
              <a:latin typeface="Verdana"/>
              <a:cs typeface="Verdana"/>
            </a:endParaRPr>
          </a:p>
          <a:p>
            <a:pPr marL="636" marR="10795">
              <a:lnSpc>
                <a:spcPct val="111100"/>
              </a:lnSpc>
              <a:spcBef>
                <a:spcPts val="100"/>
              </a:spcBef>
              <a:tabLst>
                <a:tab pos="65405" algn="l"/>
                <a:tab pos="68580" algn="l"/>
              </a:tabLst>
            </a:pPr>
            <a:endParaRPr lang="en-US" sz="800" dirty="0">
              <a:solidFill>
                <a:srgbClr val="231F20"/>
              </a:solidFill>
              <a:latin typeface="Verdana"/>
              <a:cs typeface="Verdana"/>
            </a:endParaRPr>
          </a:p>
          <a:p>
            <a:pPr marL="65405" marR="10795" indent="-64769">
              <a:lnSpc>
                <a:spcPct val="111100"/>
              </a:lnSpc>
              <a:spcBef>
                <a:spcPts val="100"/>
              </a:spcBef>
              <a:buChar char="•"/>
              <a:tabLst>
                <a:tab pos="65405" algn="l"/>
                <a:tab pos="68580" algn="l"/>
              </a:tabLst>
            </a:pP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За любой информацией или помощью обращайтесь на стойку регистрации или в отдел по работе с гостями.</a:t>
            </a:r>
            <a:endParaRPr lang="en-US" sz="800" dirty="0">
              <a:solidFill>
                <a:srgbClr val="231F20"/>
              </a:solidFill>
              <a:latin typeface="Verdana"/>
              <a:cs typeface="Verdana"/>
            </a:endParaRPr>
          </a:p>
          <a:p>
            <a:pPr marL="636" marR="10795">
              <a:lnSpc>
                <a:spcPct val="111100"/>
              </a:lnSpc>
              <a:spcBef>
                <a:spcPts val="100"/>
              </a:spcBef>
              <a:tabLst>
                <a:tab pos="65405" algn="l"/>
                <a:tab pos="68580" algn="l"/>
              </a:tabLst>
            </a:pPr>
            <a:endParaRPr lang="en-US" sz="800" dirty="0">
              <a:solidFill>
                <a:srgbClr val="231F20"/>
              </a:solidFill>
              <a:latin typeface="Verdana"/>
              <a:cs typeface="Verdana"/>
            </a:endParaRPr>
          </a:p>
          <a:p>
            <a:pPr marL="65405" marR="10795" indent="-64769">
              <a:lnSpc>
                <a:spcPct val="111100"/>
              </a:lnSpc>
              <a:spcBef>
                <a:spcPts val="100"/>
              </a:spcBef>
              <a:buChar char="•"/>
              <a:tabLst>
                <a:tab pos="65405" algn="l"/>
                <a:tab pos="68580" algn="l"/>
              </a:tabLst>
            </a:pP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Время открытия и закрытия объектов отеля может быть изменено в любое время через администрацию PICKALBATROS и зависит от наличия свободных мест в отеле и погодных условий.</a:t>
            </a:r>
            <a:endParaRPr sz="800" dirty="0">
              <a:latin typeface="Verdana"/>
              <a:cs typeface="Verdana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EC98B9B-A2EA-81A0-ED96-0D819E17E059}"/>
              </a:ext>
            </a:extLst>
          </p:cNvPr>
          <p:cNvSpPr txBox="1"/>
          <p:nvPr/>
        </p:nvSpPr>
        <p:spPr>
          <a:xfrm>
            <a:off x="7278102" y="1086316"/>
            <a:ext cx="2844164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spcBef>
                <a:spcPts val="270"/>
              </a:spcBef>
            </a:pPr>
            <a:r>
              <a:rPr lang="ru-RU" sz="800" b="1" dirty="0">
                <a:solidFill>
                  <a:srgbClr val="231F20"/>
                </a:solidFill>
                <a:latin typeface="Tahoma"/>
                <a:cs typeface="Tahoma"/>
              </a:rPr>
              <a:t>Пляжный транспорт:</a:t>
            </a:r>
            <a:endParaRPr lang="en-US" sz="800" b="1" dirty="0">
              <a:solidFill>
                <a:srgbClr val="231F20"/>
              </a:solidFill>
              <a:latin typeface="Tahoma"/>
              <a:cs typeface="Tahoma"/>
            </a:endParaRPr>
          </a:p>
          <a:p>
            <a:pPr marL="12700">
              <a:spcBef>
                <a:spcPts val="270"/>
              </a:spcBef>
            </a:pPr>
            <a:r>
              <a:rPr lang="ru-RU" sz="800" dirty="0">
                <a:solidFill>
                  <a:srgbClr val="231F20"/>
                </a:solidFill>
                <a:latin typeface="Verdana"/>
              </a:rPr>
              <a:t>Остановка</a:t>
            </a:r>
            <a:r>
              <a:rPr lang="ru-RU" sz="180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ru-RU" sz="800" dirty="0">
                <a:solidFill>
                  <a:srgbClr val="231F20"/>
                </a:solidFill>
                <a:latin typeface="Verdana"/>
              </a:rPr>
              <a:t>пляжного автобуса находится за главным рестораном (Turquoise).</a:t>
            </a: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lang="ru-RU" sz="800" dirty="0">
                <a:solidFill>
                  <a:srgbClr val="231F20"/>
                </a:solidFill>
                <a:latin typeface="Verdana"/>
              </a:rPr>
              <a:t>Автобус ходит без остановок каждые 10 минут с 07:00 до 18:00.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81300" y="642019"/>
            <a:ext cx="155257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az-Cyrl-AZ" sz="1800" b="1" spc="-10" dirty="0">
                <a:solidFill>
                  <a:srgbClr val="2E2F91"/>
                </a:solidFill>
                <a:latin typeface="Verdana"/>
                <a:cs typeface="Verdana"/>
              </a:rPr>
              <a:t>НАПИТКИ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944800" y="1526482"/>
            <a:ext cx="34290" cy="34290"/>
          </a:xfrm>
          <a:custGeom>
            <a:avLst/>
            <a:gdLst/>
            <a:ahLst/>
            <a:cxnLst/>
            <a:rect l="l" t="t" r="r" b="b"/>
            <a:pathLst>
              <a:path w="34289" h="34290">
                <a:moveTo>
                  <a:pt x="19178" y="33866"/>
                </a:moveTo>
                <a:lnTo>
                  <a:pt x="14687" y="33866"/>
                </a:lnTo>
                <a:lnTo>
                  <a:pt x="12527" y="33436"/>
                </a:lnTo>
                <a:lnTo>
                  <a:pt x="0" y="19178"/>
                </a:lnTo>
                <a:lnTo>
                  <a:pt x="0" y="14687"/>
                </a:lnTo>
                <a:lnTo>
                  <a:pt x="14687" y="0"/>
                </a:lnTo>
                <a:lnTo>
                  <a:pt x="19178" y="0"/>
                </a:lnTo>
                <a:lnTo>
                  <a:pt x="33866" y="16933"/>
                </a:lnTo>
                <a:lnTo>
                  <a:pt x="33866" y="19178"/>
                </a:lnTo>
                <a:lnTo>
                  <a:pt x="19178" y="3386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819089" y="1176696"/>
            <a:ext cx="2760799" cy="14362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005" marR="665480">
              <a:lnSpc>
                <a:spcPct val="125000"/>
              </a:lnSpc>
              <a:spcBef>
                <a:spcPts val="100"/>
              </a:spcBef>
            </a:pPr>
            <a:r>
              <a:rPr lang="en-US" sz="800" b="1" dirty="0">
                <a:solidFill>
                  <a:srgbClr val="231F20"/>
                </a:solidFill>
                <a:latin typeface="Verdana"/>
                <a:cs typeface="Verdana"/>
              </a:rPr>
              <a:t>Lobby</a:t>
            </a:r>
            <a:r>
              <a:rPr lang="ru-RU" sz="800" b="1" dirty="0">
                <a:solidFill>
                  <a:srgbClr val="231F20"/>
                </a:solidFill>
                <a:latin typeface="Verdana"/>
                <a:cs typeface="Verdana"/>
              </a:rPr>
              <a:t>-бар </a:t>
            </a: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24 часа в сутки </a:t>
            </a:r>
            <a:r>
              <a:rPr lang="ru-RU" sz="800" b="1" dirty="0">
                <a:solidFill>
                  <a:srgbClr val="231F20"/>
                </a:solidFill>
                <a:latin typeface="Verdana"/>
                <a:cs typeface="Verdana"/>
              </a:rPr>
              <a:t>(после полуночи алкогольные напитки оплачиваются дополнительно) </a:t>
            </a:r>
            <a:endParaRPr lang="en-US" sz="800" b="1" dirty="0">
              <a:solidFill>
                <a:srgbClr val="231F20"/>
              </a:solidFill>
              <a:latin typeface="Verdana"/>
              <a:cs typeface="Verdana"/>
            </a:endParaRPr>
          </a:p>
          <a:p>
            <a:pPr marL="40005" marR="665480">
              <a:lnSpc>
                <a:spcPct val="125000"/>
              </a:lnSpc>
              <a:spcBef>
                <a:spcPts val="100"/>
              </a:spcBef>
            </a:pPr>
            <a:r>
              <a:rPr lang="en-US" sz="800" b="1" spc="-25" dirty="0">
                <a:solidFill>
                  <a:srgbClr val="231F20"/>
                </a:solidFill>
                <a:latin typeface="Verdana"/>
                <a:cs typeface="Verdana"/>
              </a:rPr>
              <a:t>Irish </a:t>
            </a:r>
            <a:r>
              <a:rPr lang="ru-RU" sz="800" b="1" spc="-25" dirty="0">
                <a:solidFill>
                  <a:srgbClr val="231F20"/>
                </a:solidFill>
                <a:latin typeface="Verdana"/>
                <a:cs typeface="Verdana"/>
              </a:rPr>
              <a:t>паб </a:t>
            </a:r>
            <a:r>
              <a:rPr lang="ru-RU" sz="800" spc="-25" dirty="0">
                <a:solidFill>
                  <a:srgbClr val="231F20"/>
                </a:solidFill>
                <a:latin typeface="Verdana"/>
                <a:cs typeface="Verdana"/>
              </a:rPr>
              <a:t>с 18:00 до 00:00</a:t>
            </a:r>
            <a:endParaRPr lang="en-US" sz="800" spc="-25" dirty="0">
              <a:solidFill>
                <a:srgbClr val="231F20"/>
              </a:solidFill>
              <a:latin typeface="Verdana"/>
              <a:cs typeface="Verdana"/>
            </a:endParaRPr>
          </a:p>
          <a:p>
            <a:pPr marL="40005" marR="665480">
              <a:lnSpc>
                <a:spcPct val="125000"/>
              </a:lnSpc>
              <a:spcBef>
                <a:spcPts val="100"/>
              </a:spcBef>
            </a:pPr>
            <a:r>
              <a:rPr lang="ru-RU" sz="800" b="1" dirty="0">
                <a:solidFill>
                  <a:srgbClr val="231F20"/>
                </a:solidFill>
                <a:latin typeface="Verdana"/>
                <a:cs typeface="Verdana"/>
              </a:rPr>
              <a:t>Бар у бассейна </a:t>
            </a: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с </a:t>
            </a:r>
            <a:r>
              <a:rPr lang="en-US" sz="800" dirty="0">
                <a:solidFill>
                  <a:srgbClr val="231F20"/>
                </a:solidFill>
                <a:latin typeface="Verdana"/>
                <a:cs typeface="Verdana"/>
              </a:rPr>
              <a:t>10</a:t>
            </a: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:00</a:t>
            </a:r>
            <a:r>
              <a:rPr lang="en-US" sz="80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az-Cyrl-AZ" sz="800" dirty="0">
                <a:solidFill>
                  <a:srgbClr val="231F20"/>
                </a:solidFill>
                <a:latin typeface="Verdana"/>
                <a:cs typeface="Verdana"/>
              </a:rPr>
              <a:t>до </a:t>
            </a:r>
            <a:r>
              <a:rPr lang="en-US" sz="800" dirty="0">
                <a:solidFill>
                  <a:srgbClr val="231F20"/>
                </a:solidFill>
                <a:latin typeface="Verdana"/>
                <a:cs typeface="Verdana"/>
              </a:rPr>
              <a:t>18:00</a:t>
            </a: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 (закуски с 12:00 до 1</a:t>
            </a:r>
            <a:r>
              <a:rPr lang="en-US" sz="800" dirty="0">
                <a:solidFill>
                  <a:srgbClr val="231F20"/>
                </a:solidFill>
                <a:latin typeface="Verdana"/>
                <a:cs typeface="Verdana"/>
              </a:rPr>
              <a:t>8</a:t>
            </a: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:00)</a:t>
            </a:r>
            <a:endParaRPr lang="en-US" sz="800" dirty="0">
              <a:solidFill>
                <a:srgbClr val="231F20"/>
              </a:solidFill>
              <a:latin typeface="Verdana"/>
              <a:cs typeface="Verdana"/>
            </a:endParaRPr>
          </a:p>
          <a:p>
            <a:pPr marL="40005" marR="665480">
              <a:lnSpc>
                <a:spcPct val="125000"/>
              </a:lnSpc>
              <a:spcBef>
                <a:spcPts val="100"/>
              </a:spcBef>
            </a:pPr>
            <a:r>
              <a:rPr sz="800" b="1" dirty="0">
                <a:solidFill>
                  <a:srgbClr val="231F20"/>
                </a:solidFill>
                <a:latin typeface="Verdana"/>
                <a:cs typeface="Verdana"/>
              </a:rPr>
              <a:t>Panorama</a:t>
            </a:r>
            <a:r>
              <a:rPr sz="800" b="1" spc="-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ru-RU" sz="800" b="1" dirty="0">
                <a:solidFill>
                  <a:srgbClr val="231F20"/>
                </a:solidFill>
                <a:latin typeface="Verdana"/>
                <a:cs typeface="Verdana"/>
              </a:rPr>
              <a:t>Бар </a:t>
            </a:r>
            <a:r>
              <a:rPr lang="ru-RU" sz="800" spc="-25" dirty="0">
                <a:solidFill>
                  <a:srgbClr val="231F20"/>
                </a:solidFill>
                <a:latin typeface="Verdana"/>
                <a:cs typeface="Verdana"/>
              </a:rPr>
              <a:t>с </a:t>
            </a:r>
            <a:r>
              <a:rPr sz="800" spc="-75" dirty="0">
                <a:solidFill>
                  <a:srgbClr val="231F20"/>
                </a:solidFill>
                <a:latin typeface="Verdana"/>
                <a:cs typeface="Verdana"/>
              </a:rPr>
              <a:t>10:00</a:t>
            </a:r>
            <a:r>
              <a:rPr sz="800" dirty="0">
                <a:solidFill>
                  <a:srgbClr val="231F20"/>
                </a:solidFill>
                <a:latin typeface="Verdana"/>
                <a:cs typeface="Verdana"/>
              </a:rPr>
              <a:t> am</a:t>
            </a:r>
            <a:r>
              <a:rPr sz="800" spc="-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ru-RU" sz="800" spc="-25" dirty="0">
                <a:solidFill>
                  <a:srgbClr val="231F20"/>
                </a:solidFill>
                <a:latin typeface="Verdana"/>
                <a:cs typeface="Verdana"/>
              </a:rPr>
              <a:t>до </a:t>
            </a:r>
            <a:r>
              <a:rPr lang="az-Cyrl-AZ" sz="800" spc="-45" dirty="0">
                <a:solidFill>
                  <a:srgbClr val="231F20"/>
                </a:solidFill>
                <a:latin typeface="Verdana"/>
                <a:cs typeface="Verdana"/>
              </a:rPr>
              <a:t>полуночи </a:t>
            </a:r>
            <a:r>
              <a:rPr sz="800" b="1" dirty="0">
                <a:solidFill>
                  <a:srgbClr val="231F20"/>
                </a:solidFill>
                <a:latin typeface="Verdana"/>
                <a:cs typeface="Verdana"/>
              </a:rPr>
              <a:t>Beach</a:t>
            </a:r>
            <a:r>
              <a:rPr sz="800" b="1" spc="-2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ru-RU" sz="800" b="1" dirty="0">
                <a:solidFill>
                  <a:srgbClr val="231F20"/>
                </a:solidFill>
                <a:latin typeface="Verdana"/>
                <a:cs typeface="Verdana"/>
              </a:rPr>
              <a:t>Бар </a:t>
            </a:r>
            <a:r>
              <a:rPr lang="ru-RU" sz="800" spc="-25" dirty="0">
                <a:solidFill>
                  <a:srgbClr val="231F20"/>
                </a:solidFill>
                <a:latin typeface="Verdana"/>
                <a:cs typeface="Verdana"/>
              </a:rPr>
              <a:t>с </a:t>
            </a:r>
            <a:r>
              <a:rPr sz="800" spc="-125" dirty="0">
                <a:solidFill>
                  <a:srgbClr val="231F20"/>
                </a:solidFill>
                <a:latin typeface="Verdana"/>
                <a:cs typeface="Verdana"/>
              </a:rPr>
              <a:t>1</a:t>
            </a:r>
            <a:r>
              <a:rPr lang="en-US" sz="800" spc="-125" dirty="0">
                <a:solidFill>
                  <a:srgbClr val="231F20"/>
                </a:solidFill>
                <a:latin typeface="Verdana"/>
                <a:cs typeface="Verdana"/>
              </a:rPr>
              <a:t>2</a:t>
            </a:r>
            <a:r>
              <a:rPr sz="800" spc="-125" dirty="0">
                <a:solidFill>
                  <a:srgbClr val="231F20"/>
                </a:solidFill>
                <a:latin typeface="Verdana"/>
                <a:cs typeface="Verdana"/>
              </a:rPr>
              <a:t>:00</a:t>
            </a:r>
            <a:r>
              <a:rPr sz="800" spc="-1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en-US" sz="800" spc="-1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ru-RU" sz="800" spc="-25" dirty="0">
                <a:solidFill>
                  <a:srgbClr val="231F20"/>
                </a:solidFill>
                <a:latin typeface="Verdana"/>
                <a:cs typeface="Verdana"/>
              </a:rPr>
              <a:t>до </a:t>
            </a:r>
            <a:r>
              <a:rPr lang="en-US" sz="800" spc="-85" dirty="0">
                <a:solidFill>
                  <a:srgbClr val="231F20"/>
                </a:solidFill>
                <a:latin typeface="Verdana"/>
                <a:cs typeface="Verdana"/>
              </a:rPr>
              <a:t>18:00</a:t>
            </a:r>
            <a:r>
              <a:rPr lang="ru-RU" sz="800" spc="-85" dirty="0">
                <a:solidFill>
                  <a:srgbClr val="231F20"/>
                </a:solidFill>
                <a:latin typeface="Verdana"/>
                <a:cs typeface="Verdana"/>
              </a:rPr>
              <a:t> (закуски с 1</a:t>
            </a:r>
            <a:r>
              <a:rPr lang="en-US" sz="800" spc="-85" dirty="0">
                <a:solidFill>
                  <a:srgbClr val="231F20"/>
                </a:solidFill>
                <a:latin typeface="Verdana"/>
                <a:cs typeface="Verdana"/>
              </a:rPr>
              <a:t>2</a:t>
            </a:r>
            <a:r>
              <a:rPr lang="ru-RU" sz="800" spc="-85" dirty="0">
                <a:solidFill>
                  <a:srgbClr val="231F20"/>
                </a:solidFill>
                <a:latin typeface="Verdana"/>
                <a:cs typeface="Verdana"/>
              </a:rPr>
              <a:t>:00 до 1</a:t>
            </a:r>
            <a:r>
              <a:rPr lang="en-US" sz="800" spc="-85" dirty="0">
                <a:solidFill>
                  <a:srgbClr val="231F20"/>
                </a:solidFill>
                <a:latin typeface="Verdana"/>
                <a:cs typeface="Verdana"/>
              </a:rPr>
              <a:t>8</a:t>
            </a:r>
            <a:r>
              <a:rPr lang="ru-RU" sz="800" spc="-85" dirty="0">
                <a:solidFill>
                  <a:srgbClr val="231F20"/>
                </a:solidFill>
                <a:latin typeface="Verdana"/>
                <a:cs typeface="Verdana"/>
              </a:rPr>
              <a:t>:00)</a:t>
            </a:r>
            <a:endParaRPr sz="800" dirty="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81299" y="2857841"/>
            <a:ext cx="1593215" cy="489878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lang="az-Cyrl-AZ" sz="800" b="1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МОРОЖЕННОЕ</a:t>
            </a:r>
            <a:r>
              <a:rPr lang="en-US" sz="800" b="1" spc="-25" dirty="0">
                <a:solidFill>
                  <a:srgbClr val="231F20"/>
                </a:solidFill>
                <a:latin typeface="Tahoma"/>
                <a:cs typeface="Tahoma"/>
              </a:rPr>
              <a:t>:</a:t>
            </a:r>
            <a:endParaRPr lang="en-US" sz="800" b="1" i="0" dirty="0">
              <a:solidFill>
                <a:srgbClr val="00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lang="en-US" sz="800" dirty="0">
                <a:solidFill>
                  <a:srgbClr val="231F20"/>
                </a:solidFill>
                <a:latin typeface="Verdana"/>
                <a:cs typeface="Verdana"/>
              </a:rPr>
              <a:t>Pool </a:t>
            </a:r>
            <a:r>
              <a:rPr lang="az-Cyrl-AZ" sz="800" dirty="0">
                <a:solidFill>
                  <a:srgbClr val="231F20"/>
                </a:solidFill>
                <a:latin typeface="Verdana"/>
                <a:cs typeface="Verdana"/>
              </a:rPr>
              <a:t>бар</a:t>
            </a:r>
            <a:r>
              <a:rPr lang="en-US" sz="80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ru-RU" sz="800" spc="-25" dirty="0">
                <a:solidFill>
                  <a:srgbClr val="231F20"/>
                </a:solidFill>
                <a:latin typeface="Verdana"/>
                <a:cs typeface="Verdana"/>
              </a:rPr>
              <a:t>с 1</a:t>
            </a:r>
            <a:r>
              <a:rPr lang="en-US" sz="800" spc="-25" dirty="0">
                <a:solidFill>
                  <a:srgbClr val="231F20"/>
                </a:solidFill>
                <a:latin typeface="Verdana"/>
                <a:cs typeface="Verdana"/>
              </a:rPr>
              <a:t>2</a:t>
            </a:r>
            <a:r>
              <a:rPr lang="ru-RU" sz="800" spc="-25" dirty="0">
                <a:solidFill>
                  <a:srgbClr val="231F20"/>
                </a:solidFill>
                <a:latin typeface="Verdana"/>
                <a:cs typeface="Verdana"/>
              </a:rPr>
              <a:t>:00 до </a:t>
            </a:r>
            <a:r>
              <a:rPr lang="en-US" sz="800" spc="-25" dirty="0">
                <a:solidFill>
                  <a:srgbClr val="231F20"/>
                </a:solidFill>
                <a:latin typeface="Verdana"/>
                <a:cs typeface="Verdana"/>
              </a:rPr>
              <a:t>18:00</a:t>
            </a:r>
          </a:p>
          <a:p>
            <a:pPr marL="12700">
              <a:spcBef>
                <a:spcPts val="340"/>
              </a:spcBef>
            </a:pPr>
            <a:r>
              <a:rPr lang="en-US" sz="800" dirty="0">
                <a:solidFill>
                  <a:srgbClr val="231F20"/>
                </a:solidFill>
                <a:latin typeface="Verdana"/>
                <a:cs typeface="Verdana"/>
              </a:rPr>
              <a:t>Beach </a:t>
            </a:r>
            <a:r>
              <a:rPr lang="az-Cyrl-AZ" sz="800" dirty="0">
                <a:solidFill>
                  <a:srgbClr val="231F20"/>
                </a:solidFill>
                <a:latin typeface="Verdana"/>
                <a:cs typeface="Verdana"/>
              </a:rPr>
              <a:t>бар</a:t>
            </a:r>
            <a:r>
              <a:rPr lang="en-US" sz="80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ru-RU" sz="800" spc="-25" dirty="0">
                <a:solidFill>
                  <a:srgbClr val="231F20"/>
                </a:solidFill>
                <a:latin typeface="Verdana"/>
                <a:cs typeface="Verdana"/>
              </a:rPr>
              <a:t>с 1</a:t>
            </a:r>
            <a:r>
              <a:rPr lang="en-US" sz="800" spc="-25" dirty="0">
                <a:solidFill>
                  <a:srgbClr val="231F20"/>
                </a:solidFill>
                <a:latin typeface="Verdana"/>
                <a:cs typeface="Verdana"/>
              </a:rPr>
              <a:t>2</a:t>
            </a:r>
            <a:r>
              <a:rPr lang="ru-RU" sz="800" spc="-25" dirty="0">
                <a:solidFill>
                  <a:srgbClr val="231F20"/>
                </a:solidFill>
                <a:latin typeface="Verdana"/>
                <a:cs typeface="Verdana"/>
              </a:rPr>
              <a:t>:00 до </a:t>
            </a:r>
            <a:r>
              <a:rPr lang="en-US" sz="800" spc="-25" dirty="0">
                <a:solidFill>
                  <a:srgbClr val="231F20"/>
                </a:solidFill>
                <a:latin typeface="Verdana"/>
                <a:cs typeface="Verdana"/>
              </a:rPr>
              <a:t>18:00</a:t>
            </a:r>
            <a:endParaRPr lang="en-US" sz="800" dirty="0">
              <a:solidFill>
                <a:srgbClr val="231F20"/>
              </a:solidFill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81299" y="3592573"/>
            <a:ext cx="2431415" cy="451406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800" b="1" spc="-25" dirty="0">
                <a:solidFill>
                  <a:srgbClr val="231F20"/>
                </a:solidFill>
                <a:latin typeface="Tahoma"/>
                <a:cs typeface="Tahoma"/>
              </a:rPr>
              <a:t>NB:</a:t>
            </a:r>
            <a:endParaRPr lang="en-US" sz="800" b="1" spc="-25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Мини-бар в номере, пополняемый бесплатно</a:t>
            </a:r>
            <a:r>
              <a:rPr lang="en-US" sz="80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и ежедневно (безалкогольные напитки)</a:t>
            </a:r>
            <a:endParaRPr sz="800" dirty="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03406" y="2260494"/>
            <a:ext cx="2476500" cy="421268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lang="az-Cyrl-AZ" sz="800" b="1" dirty="0">
                <a:solidFill>
                  <a:srgbClr val="231F20"/>
                </a:solidFill>
                <a:latin typeface="Tahoma"/>
                <a:cs typeface="Tahoma"/>
              </a:rPr>
              <a:t>ПОЗДНИЙ ЗАВТРАК </a:t>
            </a:r>
            <a:endParaRPr lang="en-US" sz="800" b="1" dirty="0">
              <a:solidFill>
                <a:srgbClr val="231F20"/>
              </a:solidFill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800" dirty="0">
                <a:solidFill>
                  <a:srgbClr val="231F20"/>
                </a:solidFill>
                <a:latin typeface="Verdana"/>
                <a:cs typeface="Verdana"/>
              </a:rPr>
              <a:t>Turquoise</a:t>
            </a:r>
            <a:r>
              <a:rPr sz="800" spc="-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az-Cyrl-AZ" sz="800" dirty="0">
                <a:solidFill>
                  <a:srgbClr val="231F20"/>
                </a:solidFill>
                <a:latin typeface="Verdana"/>
                <a:cs typeface="Verdana"/>
              </a:rPr>
              <a:t>Ресторан «Шведский </a:t>
            </a: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стол</a:t>
            </a:r>
            <a:r>
              <a:rPr lang="en-US" sz="800" b="0" i="0" dirty="0">
                <a:solidFill>
                  <a:srgbClr val="000000"/>
                </a:solidFill>
                <a:effectLst/>
                <a:latin typeface="UICTFontTextStyleBody"/>
              </a:rPr>
              <a:t>»</a:t>
            </a:r>
            <a:r>
              <a:rPr lang="az-Cyrl-AZ" sz="80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Verdana"/>
                <a:cs typeface="Verdana"/>
              </a:rPr>
              <a:t>:</a:t>
            </a:r>
            <a:r>
              <a:rPr sz="800" spc="-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ru-RU" sz="800" spc="-25" dirty="0">
                <a:solidFill>
                  <a:srgbClr val="231F20"/>
                </a:solidFill>
                <a:latin typeface="Verdana"/>
                <a:cs typeface="Verdana"/>
              </a:rPr>
              <a:t>с </a:t>
            </a:r>
            <a:r>
              <a:rPr sz="800" spc="-75" dirty="0">
                <a:solidFill>
                  <a:srgbClr val="231F20"/>
                </a:solidFill>
                <a:latin typeface="Verdana"/>
                <a:cs typeface="Verdana"/>
              </a:rPr>
              <a:t>10:00</a:t>
            </a:r>
            <a:r>
              <a:rPr sz="80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ru-RU" sz="800" spc="-25" dirty="0">
                <a:solidFill>
                  <a:srgbClr val="231F20"/>
                </a:solidFill>
                <a:latin typeface="Verdana"/>
                <a:cs typeface="Verdana"/>
              </a:rPr>
              <a:t>до </a:t>
            </a:r>
            <a:r>
              <a:rPr sz="800" spc="-85" dirty="0">
                <a:solidFill>
                  <a:srgbClr val="231F20"/>
                </a:solidFill>
                <a:latin typeface="Verdana"/>
                <a:cs typeface="Verdana"/>
              </a:rPr>
              <a:t>11:00</a:t>
            </a:r>
            <a:endParaRPr sz="800" dirty="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15273" y="2843237"/>
            <a:ext cx="2560320" cy="408444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lang="az-Cyrl-AZ" sz="800" b="1" spc="-10" dirty="0">
                <a:solidFill>
                  <a:srgbClr val="231F20"/>
                </a:solidFill>
                <a:latin typeface="Tahoma"/>
                <a:cs typeface="Tahoma"/>
              </a:rPr>
              <a:t>ОБЕД</a:t>
            </a:r>
            <a:endParaRPr sz="8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9695" algn="l"/>
              </a:tabLst>
            </a:pPr>
            <a:r>
              <a:rPr sz="800" dirty="0">
                <a:solidFill>
                  <a:srgbClr val="231F20"/>
                </a:solidFill>
                <a:latin typeface="Verdana"/>
                <a:cs typeface="Verdana"/>
              </a:rPr>
              <a:t>Turquoise</a:t>
            </a:r>
            <a:r>
              <a:rPr sz="800" spc="-4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az-Cyrl-AZ" sz="800" dirty="0">
                <a:solidFill>
                  <a:srgbClr val="231F20"/>
                </a:solidFill>
                <a:latin typeface="Verdana"/>
                <a:cs typeface="Verdana"/>
              </a:rPr>
              <a:t>Ресторан «Шведский </a:t>
            </a: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стол</a:t>
            </a:r>
            <a:r>
              <a:rPr lang="en-US" sz="800" b="0" i="0" dirty="0">
                <a:solidFill>
                  <a:srgbClr val="000000"/>
                </a:solidFill>
                <a:effectLst/>
                <a:latin typeface="UICTFontTextStyleBody"/>
              </a:rPr>
              <a:t>»</a:t>
            </a:r>
            <a:r>
              <a:rPr lang="az-Cyrl-AZ" sz="80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Verdana"/>
                <a:cs typeface="Verdana"/>
              </a:rPr>
              <a:t>:</a:t>
            </a:r>
            <a:r>
              <a:rPr sz="800" spc="20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ru-RU" sz="800" spc="-25" dirty="0">
                <a:solidFill>
                  <a:srgbClr val="231F20"/>
                </a:solidFill>
                <a:latin typeface="Verdana"/>
                <a:cs typeface="Verdana"/>
              </a:rPr>
              <a:t>с </a:t>
            </a:r>
            <a:r>
              <a:rPr sz="800" spc="-105" dirty="0">
                <a:solidFill>
                  <a:srgbClr val="231F20"/>
                </a:solidFill>
                <a:latin typeface="Verdana"/>
                <a:cs typeface="Verdana"/>
              </a:rPr>
              <a:t>12:30</a:t>
            </a:r>
            <a:r>
              <a:rPr sz="800" spc="-3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ru-RU" sz="800" spc="-25" dirty="0">
                <a:solidFill>
                  <a:srgbClr val="231F20"/>
                </a:solidFill>
                <a:latin typeface="Verdana"/>
                <a:cs typeface="Verdana"/>
              </a:rPr>
              <a:t>до </a:t>
            </a:r>
            <a:r>
              <a:rPr sz="800" spc="-60" dirty="0">
                <a:solidFill>
                  <a:srgbClr val="231F20"/>
                </a:solidFill>
                <a:latin typeface="Verdana"/>
                <a:cs typeface="Verdana"/>
              </a:rPr>
              <a:t>14:30</a:t>
            </a:r>
            <a:endParaRPr sz="800" dirty="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16543" y="3455615"/>
            <a:ext cx="2475230" cy="1100941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lang="az-Cyrl-AZ" sz="800" b="1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УЖИН</a:t>
            </a:r>
            <a:r>
              <a:rPr lang="az-Cyrl-AZ" sz="800" b="0" i="0" dirty="0">
                <a:solidFill>
                  <a:srgbClr val="000000"/>
                </a:solidFill>
                <a:effectLst/>
                <a:latin typeface="UICTFontTextStyleBody"/>
              </a:rPr>
              <a:t> </a:t>
            </a:r>
            <a:endParaRPr lang="en-US" sz="800" b="0" i="0" dirty="0">
              <a:solidFill>
                <a:srgbClr val="000000"/>
              </a:solidFill>
              <a:effectLst/>
              <a:latin typeface="UICTFontTextStyleBody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Turquoise</a:t>
            </a:r>
            <a:r>
              <a:rPr lang="ru-RU" sz="800" spc="-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Ресторан «Шведский стол</a:t>
            </a:r>
            <a:r>
              <a:rPr lang="en-US" sz="800" b="0" i="0" dirty="0">
                <a:solidFill>
                  <a:srgbClr val="000000"/>
                </a:solidFill>
                <a:effectLst/>
                <a:latin typeface="UICTFontTextStyleBody"/>
              </a:rPr>
              <a:t>»</a:t>
            </a: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ru-RU" sz="800" spc="-20" dirty="0">
                <a:solidFill>
                  <a:srgbClr val="231F20"/>
                </a:solidFill>
                <a:latin typeface="Verdana"/>
                <a:cs typeface="Verdana"/>
              </a:rPr>
              <a:t>:</a:t>
            </a:r>
            <a:r>
              <a:rPr lang="ru-RU" sz="800" spc="-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ru-RU" sz="800" spc="-25" dirty="0">
                <a:solidFill>
                  <a:srgbClr val="231F20"/>
                </a:solidFill>
                <a:latin typeface="Verdana"/>
                <a:cs typeface="Verdana"/>
              </a:rPr>
              <a:t>с </a:t>
            </a:r>
            <a:r>
              <a:rPr lang="ru-RU" sz="800" spc="-95" dirty="0">
                <a:solidFill>
                  <a:srgbClr val="231F20"/>
                </a:solidFill>
                <a:latin typeface="Verdana"/>
                <a:cs typeface="Verdana"/>
              </a:rPr>
              <a:t>18:30</a:t>
            </a:r>
            <a:r>
              <a:rPr lang="ru-RU" sz="800" spc="-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ru-RU" sz="800" spc="-25" dirty="0">
                <a:solidFill>
                  <a:srgbClr val="231F20"/>
                </a:solidFill>
                <a:latin typeface="Verdana"/>
                <a:cs typeface="Verdana"/>
              </a:rPr>
              <a:t>до </a:t>
            </a:r>
            <a:r>
              <a:rPr lang="ru-RU" sz="800" spc="-70" dirty="0">
                <a:solidFill>
                  <a:srgbClr val="231F20"/>
                </a:solidFill>
                <a:latin typeface="Verdana"/>
                <a:cs typeface="Verdana"/>
              </a:rPr>
              <a:t>21:30</a:t>
            </a:r>
          </a:p>
          <a:p>
            <a:pPr marL="71120" indent="-67945">
              <a:lnSpc>
                <a:spcPct val="100000"/>
              </a:lnSpc>
              <a:spcBef>
                <a:spcPts val="105"/>
              </a:spcBef>
              <a:buChar char="•"/>
              <a:tabLst>
                <a:tab pos="71120" algn="l"/>
              </a:tabLst>
            </a:pPr>
            <a:endParaRPr sz="8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az-Cyrl-AZ" sz="800" b="1" spc="60" dirty="0">
                <a:solidFill>
                  <a:srgbClr val="231F20"/>
                </a:solidFill>
                <a:latin typeface="Tahoma"/>
                <a:cs typeface="Tahoma"/>
              </a:rPr>
              <a:t>РЕСТОРАНЫ </a:t>
            </a:r>
            <a:r>
              <a:rPr lang="en-US" sz="800" b="1" spc="60" dirty="0">
                <a:solidFill>
                  <a:srgbClr val="231F20"/>
                </a:solidFill>
                <a:latin typeface="Tahoma"/>
                <a:cs typeface="Tahoma"/>
              </a:rPr>
              <a:t>A LA CARTE</a:t>
            </a: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n-US" sz="800" b="1" spc="60" dirty="0">
                <a:solidFill>
                  <a:srgbClr val="231F20"/>
                </a:solidFill>
                <a:latin typeface="Tahoma"/>
                <a:cs typeface="Tahoma"/>
              </a:rPr>
              <a:t> - </a:t>
            </a:r>
            <a:r>
              <a:rPr sz="800" dirty="0">
                <a:solidFill>
                  <a:srgbClr val="231F20"/>
                </a:solidFill>
                <a:latin typeface="Verdana"/>
                <a:cs typeface="Verdana"/>
              </a:rPr>
              <a:t>Lalezar</a:t>
            </a:r>
            <a:r>
              <a:rPr sz="800" spc="-4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en-US" sz="800" spc="-4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Verdana"/>
                <a:cs typeface="Verdana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az-Cyrl-AZ" sz="800" dirty="0">
                <a:solidFill>
                  <a:srgbClr val="231F20"/>
                </a:solidFill>
                <a:latin typeface="Verdana"/>
                <a:cs typeface="Verdana"/>
              </a:rPr>
              <a:t>Турецк</a:t>
            </a:r>
            <a:r>
              <a:rPr lang="az-Cyrl-AZ" sz="800" spc="-30" dirty="0">
                <a:solidFill>
                  <a:srgbClr val="231F20"/>
                </a:solidFill>
                <a:latin typeface="Verdana"/>
                <a:cs typeface="Verdana"/>
              </a:rPr>
              <a:t>ий</a:t>
            </a:r>
            <a:r>
              <a:rPr lang="az-Cyrl-AZ" sz="80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ru-RU" sz="800" spc="-25" dirty="0">
                <a:solidFill>
                  <a:srgbClr val="231F20"/>
                </a:solidFill>
                <a:latin typeface="Verdana"/>
                <a:cs typeface="Verdana"/>
              </a:rPr>
              <a:t>с </a:t>
            </a:r>
            <a:r>
              <a:rPr sz="800" spc="-85" dirty="0">
                <a:solidFill>
                  <a:srgbClr val="231F20"/>
                </a:solidFill>
                <a:latin typeface="Verdana"/>
                <a:cs typeface="Verdana"/>
              </a:rPr>
              <a:t>19:00</a:t>
            </a:r>
            <a:r>
              <a:rPr sz="800" spc="-4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en-US" sz="800" spc="-4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ru-RU" sz="800" spc="-25" dirty="0">
                <a:solidFill>
                  <a:srgbClr val="231F20"/>
                </a:solidFill>
                <a:latin typeface="Verdana"/>
                <a:cs typeface="Verdana"/>
              </a:rPr>
              <a:t>до </a:t>
            </a:r>
            <a:r>
              <a:rPr sz="800" spc="-20" dirty="0">
                <a:solidFill>
                  <a:srgbClr val="231F20"/>
                </a:solidFill>
                <a:latin typeface="Verdana"/>
                <a:cs typeface="Verdana"/>
              </a:rPr>
              <a:t>2</a:t>
            </a:r>
            <a:r>
              <a:rPr lang="en-US" sz="800" spc="-20" dirty="0">
                <a:solidFill>
                  <a:srgbClr val="231F20"/>
                </a:solidFill>
                <a:latin typeface="Verdana"/>
                <a:cs typeface="Verdana"/>
              </a:rPr>
              <a:t>1</a:t>
            </a:r>
            <a:r>
              <a:rPr sz="800" spc="-20" dirty="0">
                <a:solidFill>
                  <a:srgbClr val="231F20"/>
                </a:solidFill>
                <a:latin typeface="Verdana"/>
                <a:cs typeface="Verdana"/>
              </a:rPr>
              <a:t>:00</a:t>
            </a:r>
            <a:endParaRPr sz="800" dirty="0">
              <a:latin typeface="Verdana"/>
              <a:cs typeface="Verdana"/>
            </a:endParaRPr>
          </a:p>
          <a:p>
            <a:pPr marL="3175">
              <a:lnSpc>
                <a:spcPct val="100000"/>
              </a:lnSpc>
              <a:spcBef>
                <a:spcPts val="105"/>
              </a:spcBef>
              <a:tabLst>
                <a:tab pos="71120" algn="l"/>
              </a:tabLst>
            </a:pPr>
            <a:r>
              <a:rPr lang="en-US" sz="800" dirty="0">
                <a:solidFill>
                  <a:srgbClr val="231F20"/>
                </a:solidFill>
                <a:latin typeface="Verdana"/>
                <a:cs typeface="Verdana"/>
              </a:rPr>
              <a:t> - </a:t>
            </a:r>
            <a:r>
              <a:rPr sz="800" dirty="0">
                <a:solidFill>
                  <a:srgbClr val="231F20"/>
                </a:solidFill>
                <a:latin typeface="Verdana"/>
                <a:cs typeface="Verdana"/>
              </a:rPr>
              <a:t>Asian</a:t>
            </a:r>
            <a:r>
              <a:rPr sz="800" spc="-3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en-US" sz="800" spc="-65" dirty="0">
                <a:solidFill>
                  <a:srgbClr val="231F20"/>
                </a:solidFill>
                <a:latin typeface="Verdana"/>
                <a:cs typeface="Verdana"/>
              </a:rPr>
              <a:t>–</a:t>
            </a:r>
            <a:r>
              <a:rPr sz="800" spc="-3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en-US" sz="800" spc="-30" dirty="0">
                <a:solidFill>
                  <a:srgbClr val="231F20"/>
                </a:solidFill>
                <a:latin typeface="Verdana"/>
                <a:cs typeface="Verdana"/>
              </a:rPr>
              <a:t>A</a:t>
            </a:r>
            <a:r>
              <a:rPr lang="az-Cyrl-AZ" sz="800" spc="-30" dirty="0">
                <a:solidFill>
                  <a:srgbClr val="231F20"/>
                </a:solidFill>
                <a:latin typeface="Verdana"/>
                <a:cs typeface="Verdana"/>
              </a:rPr>
              <a:t>зиатский </a:t>
            </a:r>
            <a:r>
              <a:rPr lang="ru-RU" sz="800" spc="-25" dirty="0">
                <a:solidFill>
                  <a:srgbClr val="231F20"/>
                </a:solidFill>
                <a:latin typeface="Verdana"/>
                <a:cs typeface="Verdana"/>
              </a:rPr>
              <a:t>с </a:t>
            </a:r>
            <a:r>
              <a:rPr sz="800" spc="-85" dirty="0">
                <a:solidFill>
                  <a:srgbClr val="231F20"/>
                </a:solidFill>
                <a:latin typeface="Verdana"/>
                <a:cs typeface="Verdana"/>
              </a:rPr>
              <a:t>19:00</a:t>
            </a:r>
            <a:r>
              <a:rPr sz="800" spc="-3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en-US" sz="800" spc="-3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ru-RU" sz="800" spc="-25" dirty="0">
                <a:solidFill>
                  <a:srgbClr val="231F20"/>
                </a:solidFill>
                <a:latin typeface="Verdana"/>
                <a:cs typeface="Verdana"/>
              </a:rPr>
              <a:t>до </a:t>
            </a:r>
            <a:r>
              <a:rPr sz="800" spc="-10" dirty="0">
                <a:solidFill>
                  <a:srgbClr val="231F20"/>
                </a:solidFill>
                <a:latin typeface="Verdana"/>
                <a:cs typeface="Verdana"/>
              </a:rPr>
              <a:t>2</a:t>
            </a:r>
            <a:r>
              <a:rPr lang="en-US" sz="800" spc="-10" dirty="0">
                <a:solidFill>
                  <a:srgbClr val="231F20"/>
                </a:solidFill>
                <a:latin typeface="Verdana"/>
                <a:cs typeface="Verdana"/>
              </a:rPr>
              <a:t>1</a:t>
            </a:r>
            <a:r>
              <a:rPr sz="800" spc="-10" dirty="0">
                <a:solidFill>
                  <a:srgbClr val="231F20"/>
                </a:solidFill>
                <a:latin typeface="Verdana"/>
                <a:cs typeface="Verdana"/>
              </a:rPr>
              <a:t>:00</a:t>
            </a:r>
            <a:endParaRPr sz="800" dirty="0">
              <a:latin typeface="Verdana"/>
              <a:cs typeface="Verdana"/>
            </a:endParaRPr>
          </a:p>
          <a:p>
            <a:pPr marL="3175">
              <a:lnSpc>
                <a:spcPct val="100000"/>
              </a:lnSpc>
              <a:spcBef>
                <a:spcPts val="110"/>
              </a:spcBef>
              <a:tabLst>
                <a:tab pos="71120" algn="l"/>
              </a:tabLst>
            </a:pPr>
            <a:r>
              <a:rPr lang="en-US" sz="800" dirty="0">
                <a:solidFill>
                  <a:srgbClr val="231F20"/>
                </a:solidFill>
                <a:latin typeface="Verdana"/>
                <a:cs typeface="Verdana"/>
              </a:rPr>
              <a:t> - </a:t>
            </a:r>
            <a:r>
              <a:rPr sz="800" dirty="0" err="1">
                <a:solidFill>
                  <a:srgbClr val="231F20"/>
                </a:solidFill>
                <a:latin typeface="Verdana"/>
                <a:cs typeface="Verdana"/>
              </a:rPr>
              <a:t>Duccio</a:t>
            </a:r>
            <a:r>
              <a:rPr sz="800" spc="-1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Verdana"/>
                <a:cs typeface="Verdana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az-Cyrl-AZ" sz="800" spc="-10" dirty="0">
                <a:solidFill>
                  <a:srgbClr val="231F20"/>
                </a:solidFill>
                <a:latin typeface="Verdana"/>
                <a:cs typeface="Verdana"/>
              </a:rPr>
              <a:t>Итальянский </a:t>
            </a:r>
            <a:r>
              <a:rPr lang="ru-RU" sz="800" spc="-25" dirty="0">
                <a:solidFill>
                  <a:srgbClr val="231F20"/>
                </a:solidFill>
                <a:latin typeface="Verdana"/>
                <a:cs typeface="Verdana"/>
              </a:rPr>
              <a:t>с </a:t>
            </a:r>
            <a:r>
              <a:rPr sz="800" spc="-85" dirty="0">
                <a:solidFill>
                  <a:srgbClr val="231F20"/>
                </a:solidFill>
                <a:latin typeface="Verdana"/>
                <a:cs typeface="Verdana"/>
              </a:rPr>
              <a:t>19:00</a:t>
            </a:r>
            <a:r>
              <a:rPr sz="800" spc="-1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ru-RU" sz="800" spc="-25" dirty="0">
                <a:solidFill>
                  <a:srgbClr val="231F20"/>
                </a:solidFill>
                <a:latin typeface="Verdana"/>
                <a:cs typeface="Verdana"/>
              </a:rPr>
              <a:t>до </a:t>
            </a:r>
            <a:r>
              <a:rPr sz="800" spc="-20" dirty="0">
                <a:solidFill>
                  <a:srgbClr val="231F20"/>
                </a:solidFill>
                <a:latin typeface="Verdana"/>
                <a:cs typeface="Verdana"/>
              </a:rPr>
              <a:t>2</a:t>
            </a:r>
            <a:r>
              <a:rPr lang="en-US" sz="800" spc="-20" dirty="0">
                <a:solidFill>
                  <a:srgbClr val="231F20"/>
                </a:solidFill>
                <a:latin typeface="Verdana"/>
                <a:cs typeface="Verdana"/>
              </a:rPr>
              <a:t>1</a:t>
            </a:r>
            <a:r>
              <a:rPr sz="800" spc="-20" dirty="0">
                <a:solidFill>
                  <a:srgbClr val="231F20"/>
                </a:solidFill>
                <a:latin typeface="Verdana"/>
                <a:cs typeface="Verdana"/>
              </a:rPr>
              <a:t>:00</a:t>
            </a:r>
            <a:endParaRPr sz="800" dirty="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32956" y="4726520"/>
            <a:ext cx="2567305" cy="421268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lang="az-Cyrl-AZ" sz="800" b="1" dirty="0">
                <a:solidFill>
                  <a:srgbClr val="231F20"/>
                </a:solidFill>
                <a:latin typeface="Tahoma"/>
                <a:cs typeface="Tahoma"/>
              </a:rPr>
              <a:t>ПОЗДНИЙ УЖИН</a:t>
            </a:r>
            <a:endParaRPr lang="en-US" sz="800" b="1" dirty="0">
              <a:solidFill>
                <a:srgbClr val="231F20"/>
              </a:solidFill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800" dirty="0">
                <a:solidFill>
                  <a:srgbClr val="231F20"/>
                </a:solidFill>
                <a:latin typeface="Verdana"/>
                <a:cs typeface="Verdana"/>
              </a:rPr>
              <a:t>Turquoise</a:t>
            </a:r>
            <a:r>
              <a:rPr sz="800" spc="-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az-Cyrl-AZ" sz="800" dirty="0">
                <a:solidFill>
                  <a:srgbClr val="231F20"/>
                </a:solidFill>
                <a:latin typeface="Verdana"/>
                <a:cs typeface="Verdana"/>
              </a:rPr>
              <a:t>Ресторан «Шведский </a:t>
            </a: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стол</a:t>
            </a:r>
            <a:r>
              <a:rPr lang="en-US" sz="800" b="0" i="0" dirty="0">
                <a:solidFill>
                  <a:srgbClr val="000000"/>
                </a:solidFill>
                <a:effectLst/>
                <a:latin typeface="UICTFontTextStyleBody"/>
              </a:rPr>
              <a:t>»</a:t>
            </a:r>
            <a:r>
              <a:rPr lang="az-Cyrl-AZ" sz="80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Verdana"/>
                <a:cs typeface="Verdana"/>
              </a:rPr>
              <a:t>:</a:t>
            </a:r>
            <a:r>
              <a:rPr sz="800" spc="-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ru-RU" sz="800" spc="-25" dirty="0">
                <a:solidFill>
                  <a:srgbClr val="231F20"/>
                </a:solidFill>
                <a:latin typeface="Verdana"/>
                <a:cs typeface="Verdana"/>
              </a:rPr>
              <a:t>с </a:t>
            </a:r>
            <a:r>
              <a:rPr sz="800" spc="-60" dirty="0">
                <a:solidFill>
                  <a:srgbClr val="231F20"/>
                </a:solidFill>
                <a:latin typeface="Verdana"/>
                <a:cs typeface="Verdana"/>
              </a:rPr>
              <a:t>2</a:t>
            </a:r>
            <a:r>
              <a:rPr lang="en-US" sz="800" spc="-60" dirty="0">
                <a:solidFill>
                  <a:srgbClr val="231F20"/>
                </a:solidFill>
                <a:latin typeface="Verdana"/>
                <a:cs typeface="Verdana"/>
              </a:rPr>
              <a:t>2</a:t>
            </a:r>
            <a:r>
              <a:rPr sz="800" spc="-60" dirty="0">
                <a:solidFill>
                  <a:srgbClr val="231F20"/>
                </a:solidFill>
                <a:latin typeface="Verdana"/>
                <a:cs typeface="Verdana"/>
              </a:rPr>
              <a:t>:00</a:t>
            </a:r>
            <a:r>
              <a:rPr sz="80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ru-RU" sz="800" spc="-25" dirty="0">
                <a:solidFill>
                  <a:srgbClr val="231F20"/>
                </a:solidFill>
                <a:latin typeface="Verdana"/>
                <a:cs typeface="Verdana"/>
              </a:rPr>
              <a:t>до </a:t>
            </a:r>
            <a:r>
              <a:rPr lang="en-US" sz="800" spc="-20" dirty="0">
                <a:solidFill>
                  <a:srgbClr val="231F20"/>
                </a:solidFill>
                <a:latin typeface="Verdana"/>
                <a:cs typeface="Verdana"/>
              </a:rPr>
              <a:t>00:00</a:t>
            </a:r>
            <a:endParaRPr sz="800" dirty="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132956" y="5317752"/>
            <a:ext cx="2869565" cy="1242519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800" b="1" i="1" spc="-25" dirty="0">
                <a:solidFill>
                  <a:srgbClr val="231F20"/>
                </a:solidFill>
                <a:latin typeface="Verdana"/>
                <a:cs typeface="Verdana"/>
              </a:rPr>
              <a:t>NB:</a:t>
            </a:r>
            <a:endParaRPr sz="800" dirty="0">
              <a:latin typeface="Verdana"/>
              <a:cs typeface="Verdana"/>
            </a:endParaRPr>
          </a:p>
          <a:p>
            <a:pPr marL="70485" marR="5080" indent="-67945">
              <a:lnSpc>
                <a:spcPct val="111100"/>
              </a:lnSpc>
              <a:buChar char="•"/>
              <a:tabLst>
                <a:tab pos="95250" algn="l"/>
              </a:tabLst>
            </a:pP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Бронирование столиков в ресторанах a la carte осуществляется в отделе по работе с гостями с </a:t>
            </a:r>
            <a:r>
              <a:rPr lang="en-US" sz="800" dirty="0">
                <a:solidFill>
                  <a:srgbClr val="231F20"/>
                </a:solidFill>
                <a:latin typeface="Verdana"/>
                <a:cs typeface="Verdana"/>
              </a:rPr>
              <a:t>10</a:t>
            </a: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:00 до 12:00.</a:t>
            </a:r>
            <a:endParaRPr lang="en-US" sz="800" dirty="0">
              <a:solidFill>
                <a:srgbClr val="231F20"/>
              </a:solidFill>
              <a:latin typeface="Verdana"/>
              <a:cs typeface="Verdana"/>
            </a:endParaRPr>
          </a:p>
          <a:p>
            <a:pPr marL="70485" marR="5080" indent="-67945">
              <a:lnSpc>
                <a:spcPct val="111100"/>
              </a:lnSpc>
              <a:buChar char="•"/>
              <a:tabLst>
                <a:tab pos="95250" algn="l"/>
              </a:tabLst>
            </a:pP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Бронирование зависит от наличия свободных мест и должно быть сделано за один день</a:t>
            </a:r>
            <a:r>
              <a:rPr sz="800" spc="-10" dirty="0">
                <a:solidFill>
                  <a:srgbClr val="231F20"/>
                </a:solidFill>
                <a:latin typeface="Verdana"/>
                <a:cs typeface="Verdana"/>
              </a:rPr>
              <a:t>.</a:t>
            </a:r>
            <a:endParaRPr sz="800" dirty="0">
              <a:latin typeface="Verdana"/>
              <a:cs typeface="Verdana"/>
            </a:endParaRPr>
          </a:p>
          <a:p>
            <a:pPr marL="67310" marR="158115" indent="-64769">
              <a:lnSpc>
                <a:spcPct val="111100"/>
              </a:lnSpc>
              <a:buChar char="•"/>
              <a:tabLst>
                <a:tab pos="67310" algn="l"/>
                <a:tab pos="70485" algn="l"/>
              </a:tabLst>
            </a:pP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Пожалуйста, убедитесь, что вы пришли </a:t>
            </a:r>
            <a:r>
              <a:rPr lang="az-Cyrl-AZ" sz="8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по резервации</a:t>
            </a: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 вовремя, любая задержка на 20 минут или более приведет к отмене </a:t>
            </a:r>
            <a:r>
              <a:rPr lang="az-Cyrl-AZ" sz="8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брони</a:t>
            </a:r>
            <a:endParaRPr sz="800" dirty="0"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881299" y="4463872"/>
            <a:ext cx="2576195" cy="559319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800" b="1" spc="-25" dirty="0">
                <a:solidFill>
                  <a:srgbClr val="231F20"/>
                </a:solidFill>
                <a:latin typeface="Tahoma"/>
                <a:cs typeface="Tahoma"/>
              </a:rPr>
              <a:t>NB:</a:t>
            </a:r>
            <a:endParaRPr sz="800" dirty="0">
              <a:latin typeface="Tahoma"/>
              <a:cs typeface="Tahoma"/>
            </a:endParaRPr>
          </a:p>
          <a:p>
            <a:pPr marL="12700" marR="5080">
              <a:lnSpc>
                <a:spcPct val="111100"/>
              </a:lnSpc>
            </a:pP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Алкогольные напитки подаются с 10:00 до полуночи - </a:t>
            </a:r>
            <a:r>
              <a:rPr lang="ru-RU" sz="800" b="1" dirty="0">
                <a:solidFill>
                  <a:srgbClr val="231F20"/>
                </a:solidFill>
                <a:latin typeface="Verdana"/>
                <a:cs typeface="Verdana"/>
              </a:rPr>
              <a:t>после полуночи оплачиваются дополнительно </a:t>
            </a:r>
            <a:endParaRPr sz="800" b="1" dirty="0">
              <a:latin typeface="Verdana"/>
              <a:cs typeface="Verdana"/>
            </a:endParaRPr>
          </a:p>
        </p:txBody>
      </p:sp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9999" y="6804008"/>
            <a:ext cx="97535" cy="84200"/>
          </a:xfrm>
          <a:prstGeom prst="rect">
            <a:avLst/>
          </a:prstGeom>
        </p:spPr>
      </p:pic>
      <p:sp>
        <p:nvSpPr>
          <p:cNvPr id="21" name="object 21"/>
          <p:cNvSpPr/>
          <p:nvPr/>
        </p:nvSpPr>
        <p:spPr>
          <a:xfrm>
            <a:off x="786714" y="6821551"/>
            <a:ext cx="1232535" cy="108585"/>
          </a:xfrm>
          <a:custGeom>
            <a:avLst/>
            <a:gdLst/>
            <a:ahLst/>
            <a:cxnLst/>
            <a:rect l="l" t="t" r="r" b="b"/>
            <a:pathLst>
              <a:path w="1232535" h="108584">
                <a:moveTo>
                  <a:pt x="95034" y="36817"/>
                </a:moveTo>
                <a:lnTo>
                  <a:pt x="72453" y="6083"/>
                </a:lnTo>
                <a:lnTo>
                  <a:pt x="54991" y="1981"/>
                </a:lnTo>
                <a:lnTo>
                  <a:pt x="0" y="1981"/>
                </a:lnTo>
                <a:lnTo>
                  <a:pt x="2870" y="8407"/>
                </a:lnTo>
                <a:lnTo>
                  <a:pt x="4470" y="15113"/>
                </a:lnTo>
                <a:lnTo>
                  <a:pt x="5130" y="21844"/>
                </a:lnTo>
                <a:lnTo>
                  <a:pt x="5245" y="41719"/>
                </a:lnTo>
                <a:lnTo>
                  <a:pt x="5334" y="106540"/>
                </a:lnTo>
                <a:lnTo>
                  <a:pt x="23749" y="106540"/>
                </a:lnTo>
                <a:lnTo>
                  <a:pt x="23698" y="64808"/>
                </a:lnTo>
                <a:lnTo>
                  <a:pt x="23571" y="26390"/>
                </a:lnTo>
                <a:lnTo>
                  <a:pt x="18415" y="6083"/>
                </a:lnTo>
                <a:lnTo>
                  <a:pt x="43180" y="6083"/>
                </a:lnTo>
                <a:lnTo>
                  <a:pt x="62433" y="11582"/>
                </a:lnTo>
                <a:lnTo>
                  <a:pt x="73926" y="24993"/>
                </a:lnTo>
                <a:lnTo>
                  <a:pt x="76022" y="41719"/>
                </a:lnTo>
                <a:lnTo>
                  <a:pt x="67056" y="57137"/>
                </a:lnTo>
                <a:lnTo>
                  <a:pt x="60337" y="61595"/>
                </a:lnTo>
                <a:lnTo>
                  <a:pt x="52857" y="64135"/>
                </a:lnTo>
                <a:lnTo>
                  <a:pt x="45046" y="64808"/>
                </a:lnTo>
                <a:lnTo>
                  <a:pt x="37338" y="63614"/>
                </a:lnTo>
                <a:lnTo>
                  <a:pt x="55029" y="70891"/>
                </a:lnTo>
                <a:lnTo>
                  <a:pt x="73875" y="68224"/>
                </a:lnTo>
                <a:lnTo>
                  <a:pt x="78270" y="64808"/>
                </a:lnTo>
                <a:lnTo>
                  <a:pt x="88874" y="56540"/>
                </a:lnTo>
                <a:lnTo>
                  <a:pt x="95034" y="36817"/>
                </a:lnTo>
                <a:close/>
              </a:path>
              <a:path w="1232535" h="108584">
                <a:moveTo>
                  <a:pt x="132334" y="2146"/>
                </a:moveTo>
                <a:lnTo>
                  <a:pt x="108585" y="2146"/>
                </a:lnTo>
                <a:lnTo>
                  <a:pt x="111391" y="8534"/>
                </a:lnTo>
                <a:lnTo>
                  <a:pt x="113004" y="15252"/>
                </a:lnTo>
                <a:lnTo>
                  <a:pt x="113741" y="22453"/>
                </a:lnTo>
                <a:lnTo>
                  <a:pt x="113919" y="30340"/>
                </a:lnTo>
                <a:lnTo>
                  <a:pt x="113919" y="106540"/>
                </a:lnTo>
                <a:lnTo>
                  <a:pt x="132334" y="106540"/>
                </a:lnTo>
                <a:lnTo>
                  <a:pt x="132334" y="2146"/>
                </a:lnTo>
                <a:close/>
              </a:path>
              <a:path w="1232535" h="108584">
                <a:moveTo>
                  <a:pt x="258699" y="25641"/>
                </a:moveTo>
                <a:lnTo>
                  <a:pt x="223266" y="1752"/>
                </a:lnTo>
                <a:lnTo>
                  <a:pt x="209423" y="0"/>
                </a:lnTo>
                <a:lnTo>
                  <a:pt x="192265" y="2603"/>
                </a:lnTo>
                <a:lnTo>
                  <a:pt x="153797" y="38976"/>
                </a:lnTo>
                <a:lnTo>
                  <a:pt x="151371" y="49136"/>
                </a:lnTo>
                <a:lnTo>
                  <a:pt x="151371" y="59550"/>
                </a:lnTo>
                <a:lnTo>
                  <a:pt x="176123" y="98590"/>
                </a:lnTo>
                <a:lnTo>
                  <a:pt x="209423" y="108445"/>
                </a:lnTo>
                <a:lnTo>
                  <a:pt x="223316" y="106832"/>
                </a:lnTo>
                <a:lnTo>
                  <a:pt x="232651" y="103492"/>
                </a:lnTo>
                <a:lnTo>
                  <a:pt x="236766" y="102019"/>
                </a:lnTo>
                <a:lnTo>
                  <a:pt x="248869" y="94030"/>
                </a:lnTo>
                <a:lnTo>
                  <a:pt x="258699" y="82918"/>
                </a:lnTo>
                <a:lnTo>
                  <a:pt x="244983" y="74917"/>
                </a:lnTo>
                <a:lnTo>
                  <a:pt x="239153" y="86245"/>
                </a:lnTo>
                <a:lnTo>
                  <a:pt x="231051" y="95300"/>
                </a:lnTo>
                <a:lnTo>
                  <a:pt x="221030" y="101320"/>
                </a:lnTo>
                <a:lnTo>
                  <a:pt x="209423" y="103492"/>
                </a:lnTo>
                <a:lnTo>
                  <a:pt x="193573" y="99352"/>
                </a:lnTo>
                <a:lnTo>
                  <a:pt x="181114" y="88353"/>
                </a:lnTo>
                <a:lnTo>
                  <a:pt x="172974" y="72631"/>
                </a:lnTo>
                <a:lnTo>
                  <a:pt x="170053" y="54343"/>
                </a:lnTo>
                <a:lnTo>
                  <a:pt x="172986" y="36055"/>
                </a:lnTo>
                <a:lnTo>
                  <a:pt x="181165" y="20345"/>
                </a:lnTo>
                <a:lnTo>
                  <a:pt x="193624" y="9347"/>
                </a:lnTo>
                <a:lnTo>
                  <a:pt x="209423" y="5194"/>
                </a:lnTo>
                <a:lnTo>
                  <a:pt x="221030" y="7378"/>
                </a:lnTo>
                <a:lnTo>
                  <a:pt x="231051" y="13373"/>
                </a:lnTo>
                <a:lnTo>
                  <a:pt x="239153" y="22390"/>
                </a:lnTo>
                <a:lnTo>
                  <a:pt x="244983" y="33642"/>
                </a:lnTo>
                <a:lnTo>
                  <a:pt x="258699" y="25641"/>
                </a:lnTo>
                <a:close/>
              </a:path>
              <a:path w="1232535" h="108584">
                <a:moveTo>
                  <a:pt x="373126" y="106540"/>
                </a:moveTo>
                <a:lnTo>
                  <a:pt x="373037" y="106413"/>
                </a:lnTo>
                <a:lnTo>
                  <a:pt x="352425" y="74790"/>
                </a:lnTo>
                <a:lnTo>
                  <a:pt x="347472" y="66916"/>
                </a:lnTo>
                <a:lnTo>
                  <a:pt x="345948" y="64122"/>
                </a:lnTo>
                <a:lnTo>
                  <a:pt x="332562" y="56502"/>
                </a:lnTo>
                <a:lnTo>
                  <a:pt x="321183" y="50025"/>
                </a:lnTo>
                <a:lnTo>
                  <a:pt x="361061" y="2146"/>
                </a:lnTo>
                <a:lnTo>
                  <a:pt x="348234" y="2146"/>
                </a:lnTo>
                <a:lnTo>
                  <a:pt x="345948" y="10782"/>
                </a:lnTo>
                <a:lnTo>
                  <a:pt x="343281" y="14592"/>
                </a:lnTo>
                <a:lnTo>
                  <a:pt x="297815" y="69075"/>
                </a:lnTo>
                <a:lnTo>
                  <a:pt x="297815" y="2146"/>
                </a:lnTo>
                <a:lnTo>
                  <a:pt x="273177" y="1981"/>
                </a:lnTo>
                <a:lnTo>
                  <a:pt x="279400" y="30213"/>
                </a:lnTo>
                <a:lnTo>
                  <a:pt x="279400" y="106413"/>
                </a:lnTo>
                <a:lnTo>
                  <a:pt x="298069" y="106413"/>
                </a:lnTo>
                <a:lnTo>
                  <a:pt x="298069" y="78981"/>
                </a:lnTo>
                <a:lnTo>
                  <a:pt x="305371" y="69075"/>
                </a:lnTo>
                <a:lnTo>
                  <a:pt x="305562" y="68821"/>
                </a:lnTo>
                <a:lnTo>
                  <a:pt x="309118" y="64630"/>
                </a:lnTo>
                <a:lnTo>
                  <a:pt x="315849" y="56502"/>
                </a:lnTo>
                <a:lnTo>
                  <a:pt x="339979" y="94475"/>
                </a:lnTo>
                <a:lnTo>
                  <a:pt x="344678" y="101968"/>
                </a:lnTo>
                <a:lnTo>
                  <a:pt x="353060" y="106540"/>
                </a:lnTo>
                <a:lnTo>
                  <a:pt x="373126" y="106540"/>
                </a:lnTo>
                <a:close/>
              </a:path>
              <a:path w="1232535" h="108584">
                <a:moveTo>
                  <a:pt x="488823" y="106540"/>
                </a:moveTo>
                <a:lnTo>
                  <a:pt x="479374" y="82410"/>
                </a:lnTo>
                <a:lnTo>
                  <a:pt x="477837" y="78473"/>
                </a:lnTo>
                <a:lnTo>
                  <a:pt x="457123" y="25527"/>
                </a:lnTo>
                <a:lnTo>
                  <a:pt x="457123" y="78473"/>
                </a:lnTo>
                <a:lnTo>
                  <a:pt x="404876" y="78473"/>
                </a:lnTo>
                <a:lnTo>
                  <a:pt x="432054" y="12306"/>
                </a:lnTo>
                <a:lnTo>
                  <a:pt x="457123" y="78473"/>
                </a:lnTo>
                <a:lnTo>
                  <a:pt x="457123" y="25527"/>
                </a:lnTo>
                <a:lnTo>
                  <a:pt x="451954" y="12306"/>
                </a:lnTo>
                <a:lnTo>
                  <a:pt x="447929" y="1981"/>
                </a:lnTo>
                <a:lnTo>
                  <a:pt x="421513" y="1981"/>
                </a:lnTo>
                <a:lnTo>
                  <a:pt x="422249" y="13296"/>
                </a:lnTo>
                <a:lnTo>
                  <a:pt x="419938" y="25273"/>
                </a:lnTo>
                <a:lnTo>
                  <a:pt x="416026" y="36906"/>
                </a:lnTo>
                <a:lnTo>
                  <a:pt x="411988" y="47104"/>
                </a:lnTo>
                <a:lnTo>
                  <a:pt x="388747" y="106540"/>
                </a:lnTo>
                <a:lnTo>
                  <a:pt x="394716" y="104381"/>
                </a:lnTo>
                <a:lnTo>
                  <a:pt x="397510" y="96888"/>
                </a:lnTo>
                <a:lnTo>
                  <a:pt x="403098" y="88506"/>
                </a:lnTo>
                <a:lnTo>
                  <a:pt x="408686" y="84823"/>
                </a:lnTo>
                <a:lnTo>
                  <a:pt x="412242" y="82918"/>
                </a:lnTo>
                <a:lnTo>
                  <a:pt x="416687" y="82410"/>
                </a:lnTo>
                <a:lnTo>
                  <a:pt x="458597" y="82410"/>
                </a:lnTo>
                <a:lnTo>
                  <a:pt x="467741" y="106540"/>
                </a:lnTo>
                <a:lnTo>
                  <a:pt x="488823" y="106540"/>
                </a:lnTo>
                <a:close/>
              </a:path>
              <a:path w="1232535" h="108584">
                <a:moveTo>
                  <a:pt x="583692" y="90284"/>
                </a:moveTo>
                <a:lnTo>
                  <a:pt x="570839" y="98196"/>
                </a:lnTo>
                <a:lnTo>
                  <a:pt x="556742" y="101714"/>
                </a:lnTo>
                <a:lnTo>
                  <a:pt x="541972" y="102577"/>
                </a:lnTo>
                <a:lnTo>
                  <a:pt x="523875" y="102577"/>
                </a:lnTo>
                <a:lnTo>
                  <a:pt x="523875" y="2146"/>
                </a:lnTo>
                <a:lnTo>
                  <a:pt x="500126" y="2146"/>
                </a:lnTo>
                <a:lnTo>
                  <a:pt x="502932" y="8534"/>
                </a:lnTo>
                <a:lnTo>
                  <a:pt x="504545" y="15252"/>
                </a:lnTo>
                <a:lnTo>
                  <a:pt x="505282" y="22453"/>
                </a:lnTo>
                <a:lnTo>
                  <a:pt x="505460" y="30340"/>
                </a:lnTo>
                <a:lnTo>
                  <a:pt x="505460" y="106540"/>
                </a:lnTo>
                <a:lnTo>
                  <a:pt x="583692" y="106540"/>
                </a:lnTo>
                <a:lnTo>
                  <a:pt x="583692" y="102577"/>
                </a:lnTo>
                <a:lnTo>
                  <a:pt x="583692" y="90284"/>
                </a:lnTo>
                <a:close/>
              </a:path>
              <a:path w="1232535" h="108584">
                <a:moveTo>
                  <a:pt x="691362" y="83375"/>
                </a:moveTo>
                <a:lnTo>
                  <a:pt x="686739" y="64071"/>
                </a:lnTo>
                <a:lnTo>
                  <a:pt x="673354" y="55384"/>
                </a:lnTo>
                <a:lnTo>
                  <a:pt x="673354" y="76441"/>
                </a:lnTo>
                <a:lnTo>
                  <a:pt x="671588" y="86639"/>
                </a:lnTo>
                <a:lnTo>
                  <a:pt x="666788" y="94957"/>
                </a:lnTo>
                <a:lnTo>
                  <a:pt x="659688" y="100558"/>
                </a:lnTo>
                <a:lnTo>
                  <a:pt x="651002" y="102603"/>
                </a:lnTo>
                <a:lnTo>
                  <a:pt x="620268" y="102603"/>
                </a:lnTo>
                <a:lnTo>
                  <a:pt x="620268" y="50279"/>
                </a:lnTo>
                <a:lnTo>
                  <a:pt x="651002" y="50279"/>
                </a:lnTo>
                <a:lnTo>
                  <a:pt x="659688" y="52336"/>
                </a:lnTo>
                <a:lnTo>
                  <a:pt x="666788" y="57937"/>
                </a:lnTo>
                <a:lnTo>
                  <a:pt x="671588" y="66243"/>
                </a:lnTo>
                <a:lnTo>
                  <a:pt x="673354" y="76441"/>
                </a:lnTo>
                <a:lnTo>
                  <a:pt x="673354" y="55384"/>
                </a:lnTo>
                <a:lnTo>
                  <a:pt x="665492" y="50279"/>
                </a:lnTo>
                <a:lnTo>
                  <a:pt x="662559" y="48374"/>
                </a:lnTo>
                <a:lnTo>
                  <a:pt x="665276" y="46342"/>
                </a:lnTo>
                <a:lnTo>
                  <a:pt x="680808" y="34937"/>
                </a:lnTo>
                <a:lnTo>
                  <a:pt x="684212" y="19773"/>
                </a:lnTo>
                <a:lnTo>
                  <a:pt x="677608" y="7315"/>
                </a:lnTo>
                <a:lnTo>
                  <a:pt x="675081" y="6210"/>
                </a:lnTo>
                <a:lnTo>
                  <a:pt x="665734" y="2146"/>
                </a:lnTo>
                <a:lnTo>
                  <a:pt x="665353" y="2146"/>
                </a:lnTo>
                <a:lnTo>
                  <a:pt x="665353" y="26276"/>
                </a:lnTo>
                <a:lnTo>
                  <a:pt x="663994" y="34074"/>
                </a:lnTo>
                <a:lnTo>
                  <a:pt x="660298" y="40449"/>
                </a:lnTo>
                <a:lnTo>
                  <a:pt x="654850" y="44767"/>
                </a:lnTo>
                <a:lnTo>
                  <a:pt x="648208" y="46342"/>
                </a:lnTo>
                <a:lnTo>
                  <a:pt x="620268" y="46342"/>
                </a:lnTo>
                <a:lnTo>
                  <a:pt x="620179" y="30340"/>
                </a:lnTo>
                <a:lnTo>
                  <a:pt x="620064" y="26276"/>
                </a:lnTo>
                <a:lnTo>
                  <a:pt x="619353" y="19304"/>
                </a:lnTo>
                <a:lnTo>
                  <a:pt x="617740" y="12598"/>
                </a:lnTo>
                <a:lnTo>
                  <a:pt x="614934" y="6210"/>
                </a:lnTo>
                <a:lnTo>
                  <a:pt x="648208" y="6210"/>
                </a:lnTo>
                <a:lnTo>
                  <a:pt x="654850" y="7797"/>
                </a:lnTo>
                <a:lnTo>
                  <a:pt x="660298" y="12103"/>
                </a:lnTo>
                <a:lnTo>
                  <a:pt x="663994" y="18478"/>
                </a:lnTo>
                <a:lnTo>
                  <a:pt x="665353" y="26276"/>
                </a:lnTo>
                <a:lnTo>
                  <a:pt x="665353" y="2146"/>
                </a:lnTo>
                <a:lnTo>
                  <a:pt x="596519" y="2146"/>
                </a:lnTo>
                <a:lnTo>
                  <a:pt x="599389" y="8534"/>
                </a:lnTo>
                <a:lnTo>
                  <a:pt x="600989" y="15252"/>
                </a:lnTo>
                <a:lnTo>
                  <a:pt x="601700" y="22453"/>
                </a:lnTo>
                <a:lnTo>
                  <a:pt x="601814" y="76441"/>
                </a:lnTo>
                <a:lnTo>
                  <a:pt x="601853" y="106730"/>
                </a:lnTo>
                <a:lnTo>
                  <a:pt x="667512" y="106730"/>
                </a:lnTo>
                <a:lnTo>
                  <a:pt x="676516" y="102603"/>
                </a:lnTo>
                <a:lnTo>
                  <a:pt x="682828" y="99758"/>
                </a:lnTo>
                <a:lnTo>
                  <a:pt x="691362" y="83375"/>
                </a:lnTo>
                <a:close/>
              </a:path>
              <a:path w="1232535" h="108584">
                <a:moveTo>
                  <a:pt x="803656" y="106413"/>
                </a:moveTo>
                <a:lnTo>
                  <a:pt x="794245" y="82410"/>
                </a:lnTo>
                <a:lnTo>
                  <a:pt x="792708" y="78473"/>
                </a:lnTo>
                <a:lnTo>
                  <a:pt x="792607" y="78219"/>
                </a:lnTo>
                <a:lnTo>
                  <a:pt x="771906" y="25374"/>
                </a:lnTo>
                <a:lnTo>
                  <a:pt x="771906" y="78219"/>
                </a:lnTo>
                <a:lnTo>
                  <a:pt x="719582" y="78473"/>
                </a:lnTo>
                <a:lnTo>
                  <a:pt x="719683" y="78219"/>
                </a:lnTo>
                <a:lnTo>
                  <a:pt x="746760" y="12306"/>
                </a:lnTo>
                <a:lnTo>
                  <a:pt x="771906" y="78219"/>
                </a:lnTo>
                <a:lnTo>
                  <a:pt x="771906" y="25374"/>
                </a:lnTo>
                <a:lnTo>
                  <a:pt x="766787" y="12306"/>
                </a:lnTo>
                <a:lnTo>
                  <a:pt x="762762" y="1981"/>
                </a:lnTo>
                <a:lnTo>
                  <a:pt x="736346" y="1981"/>
                </a:lnTo>
                <a:lnTo>
                  <a:pt x="737082" y="13296"/>
                </a:lnTo>
                <a:lnTo>
                  <a:pt x="734771" y="25273"/>
                </a:lnTo>
                <a:lnTo>
                  <a:pt x="730859" y="36906"/>
                </a:lnTo>
                <a:lnTo>
                  <a:pt x="726821" y="47104"/>
                </a:lnTo>
                <a:lnTo>
                  <a:pt x="703580" y="106540"/>
                </a:lnTo>
                <a:lnTo>
                  <a:pt x="709549" y="104381"/>
                </a:lnTo>
                <a:lnTo>
                  <a:pt x="712343" y="96888"/>
                </a:lnTo>
                <a:lnTo>
                  <a:pt x="717931" y="88506"/>
                </a:lnTo>
                <a:lnTo>
                  <a:pt x="723519" y="84823"/>
                </a:lnTo>
                <a:lnTo>
                  <a:pt x="727202" y="82918"/>
                </a:lnTo>
                <a:lnTo>
                  <a:pt x="731520" y="82410"/>
                </a:lnTo>
                <a:lnTo>
                  <a:pt x="773430" y="82410"/>
                </a:lnTo>
                <a:lnTo>
                  <a:pt x="782574" y="106540"/>
                </a:lnTo>
                <a:lnTo>
                  <a:pt x="803656" y="106540"/>
                </a:lnTo>
                <a:lnTo>
                  <a:pt x="803656" y="106413"/>
                </a:lnTo>
                <a:close/>
              </a:path>
              <a:path w="1232535" h="108584">
                <a:moveTo>
                  <a:pt x="887984" y="2019"/>
                </a:moveTo>
                <a:lnTo>
                  <a:pt x="799719" y="2019"/>
                </a:lnTo>
                <a:lnTo>
                  <a:pt x="799719" y="18021"/>
                </a:lnTo>
                <a:lnTo>
                  <a:pt x="806754" y="12192"/>
                </a:lnTo>
                <a:lnTo>
                  <a:pt x="813981" y="8534"/>
                </a:lnTo>
                <a:lnTo>
                  <a:pt x="822286" y="6578"/>
                </a:lnTo>
                <a:lnTo>
                  <a:pt x="822985" y="6578"/>
                </a:lnTo>
                <a:lnTo>
                  <a:pt x="831596" y="6083"/>
                </a:lnTo>
                <a:lnTo>
                  <a:pt x="834644" y="6083"/>
                </a:lnTo>
                <a:lnTo>
                  <a:pt x="834644" y="106413"/>
                </a:lnTo>
                <a:lnTo>
                  <a:pt x="853059" y="106413"/>
                </a:lnTo>
                <a:lnTo>
                  <a:pt x="853059" y="6083"/>
                </a:lnTo>
                <a:lnTo>
                  <a:pt x="856107" y="6083"/>
                </a:lnTo>
                <a:lnTo>
                  <a:pt x="865644" y="6578"/>
                </a:lnTo>
                <a:lnTo>
                  <a:pt x="873798" y="8534"/>
                </a:lnTo>
                <a:lnTo>
                  <a:pt x="880973" y="12192"/>
                </a:lnTo>
                <a:lnTo>
                  <a:pt x="887984" y="18021"/>
                </a:lnTo>
                <a:lnTo>
                  <a:pt x="887984" y="6083"/>
                </a:lnTo>
                <a:lnTo>
                  <a:pt x="887984" y="2019"/>
                </a:lnTo>
                <a:close/>
              </a:path>
              <a:path w="1232535" h="108584">
                <a:moveTo>
                  <a:pt x="998982" y="106413"/>
                </a:moveTo>
                <a:lnTo>
                  <a:pt x="977138" y="79616"/>
                </a:lnTo>
                <a:lnTo>
                  <a:pt x="977265" y="78727"/>
                </a:lnTo>
                <a:lnTo>
                  <a:pt x="967740" y="77076"/>
                </a:lnTo>
                <a:lnTo>
                  <a:pt x="955421" y="72885"/>
                </a:lnTo>
                <a:lnTo>
                  <a:pt x="970661" y="70726"/>
                </a:lnTo>
                <a:lnTo>
                  <a:pt x="978458" y="64782"/>
                </a:lnTo>
                <a:lnTo>
                  <a:pt x="990574" y="55537"/>
                </a:lnTo>
                <a:lnTo>
                  <a:pt x="997419" y="36347"/>
                </a:lnTo>
                <a:lnTo>
                  <a:pt x="991844" y="17868"/>
                </a:lnTo>
                <a:lnTo>
                  <a:pt x="976160" y="6083"/>
                </a:lnTo>
                <a:lnTo>
                  <a:pt x="974471" y="4813"/>
                </a:lnTo>
                <a:lnTo>
                  <a:pt x="963930" y="1981"/>
                </a:lnTo>
                <a:lnTo>
                  <a:pt x="903414" y="1981"/>
                </a:lnTo>
                <a:lnTo>
                  <a:pt x="906348" y="8407"/>
                </a:lnTo>
                <a:lnTo>
                  <a:pt x="907948" y="15113"/>
                </a:lnTo>
                <a:lnTo>
                  <a:pt x="908659" y="22326"/>
                </a:lnTo>
                <a:lnTo>
                  <a:pt x="908773" y="79616"/>
                </a:lnTo>
                <a:lnTo>
                  <a:pt x="908812" y="106540"/>
                </a:lnTo>
                <a:lnTo>
                  <a:pt x="927227" y="106540"/>
                </a:lnTo>
                <a:lnTo>
                  <a:pt x="927176" y="64782"/>
                </a:lnTo>
                <a:lnTo>
                  <a:pt x="927049" y="26390"/>
                </a:lnTo>
                <a:lnTo>
                  <a:pt x="921893" y="6083"/>
                </a:lnTo>
                <a:lnTo>
                  <a:pt x="946658" y="6083"/>
                </a:lnTo>
                <a:lnTo>
                  <a:pt x="965911" y="11582"/>
                </a:lnTo>
                <a:lnTo>
                  <a:pt x="977404" y="24993"/>
                </a:lnTo>
                <a:lnTo>
                  <a:pt x="979500" y="41719"/>
                </a:lnTo>
                <a:lnTo>
                  <a:pt x="970534" y="57137"/>
                </a:lnTo>
                <a:lnTo>
                  <a:pt x="963891" y="61544"/>
                </a:lnTo>
                <a:lnTo>
                  <a:pt x="956437" y="64096"/>
                </a:lnTo>
                <a:lnTo>
                  <a:pt x="948601" y="64782"/>
                </a:lnTo>
                <a:lnTo>
                  <a:pt x="940816" y="63614"/>
                </a:lnTo>
                <a:lnTo>
                  <a:pt x="971296" y="102730"/>
                </a:lnTo>
                <a:lnTo>
                  <a:pt x="978916" y="106413"/>
                </a:lnTo>
                <a:lnTo>
                  <a:pt x="998982" y="106413"/>
                </a:lnTo>
                <a:close/>
              </a:path>
              <a:path w="1232535" h="108584">
                <a:moveTo>
                  <a:pt x="1129753" y="49136"/>
                </a:moveTo>
                <a:lnTo>
                  <a:pt x="1128509" y="43929"/>
                </a:lnTo>
                <a:lnTo>
                  <a:pt x="1127379" y="38976"/>
                </a:lnTo>
                <a:lnTo>
                  <a:pt x="1118450" y="22136"/>
                </a:lnTo>
                <a:lnTo>
                  <a:pt x="1110996" y="15379"/>
                </a:lnTo>
                <a:lnTo>
                  <a:pt x="1110996" y="54343"/>
                </a:lnTo>
                <a:lnTo>
                  <a:pt x="1108087" y="72631"/>
                </a:lnTo>
                <a:lnTo>
                  <a:pt x="1099985" y="88353"/>
                </a:lnTo>
                <a:lnTo>
                  <a:pt x="1087577" y="99352"/>
                </a:lnTo>
                <a:lnTo>
                  <a:pt x="1071753" y="103492"/>
                </a:lnTo>
                <a:lnTo>
                  <a:pt x="1055903" y="99352"/>
                </a:lnTo>
                <a:lnTo>
                  <a:pt x="1043444" y="88353"/>
                </a:lnTo>
                <a:lnTo>
                  <a:pt x="1035304" y="72631"/>
                </a:lnTo>
                <a:lnTo>
                  <a:pt x="1032383" y="54343"/>
                </a:lnTo>
                <a:lnTo>
                  <a:pt x="1035316" y="36055"/>
                </a:lnTo>
                <a:lnTo>
                  <a:pt x="1043495" y="20345"/>
                </a:lnTo>
                <a:lnTo>
                  <a:pt x="1055954" y="9347"/>
                </a:lnTo>
                <a:lnTo>
                  <a:pt x="1071753" y="5194"/>
                </a:lnTo>
                <a:lnTo>
                  <a:pt x="1087526" y="9347"/>
                </a:lnTo>
                <a:lnTo>
                  <a:pt x="1099947" y="20345"/>
                </a:lnTo>
                <a:lnTo>
                  <a:pt x="1108075" y="36055"/>
                </a:lnTo>
                <a:lnTo>
                  <a:pt x="1110996" y="54343"/>
                </a:lnTo>
                <a:lnTo>
                  <a:pt x="1110996" y="15379"/>
                </a:lnTo>
                <a:lnTo>
                  <a:pt x="1105039" y="9969"/>
                </a:lnTo>
                <a:lnTo>
                  <a:pt x="1094574" y="5194"/>
                </a:lnTo>
                <a:lnTo>
                  <a:pt x="1088885" y="2603"/>
                </a:lnTo>
                <a:lnTo>
                  <a:pt x="1071753" y="0"/>
                </a:lnTo>
                <a:lnTo>
                  <a:pt x="1054595" y="2603"/>
                </a:lnTo>
                <a:lnTo>
                  <a:pt x="1016127" y="38976"/>
                </a:lnTo>
                <a:lnTo>
                  <a:pt x="1013841" y="49136"/>
                </a:lnTo>
                <a:lnTo>
                  <a:pt x="1013841" y="59550"/>
                </a:lnTo>
                <a:lnTo>
                  <a:pt x="1038453" y="98590"/>
                </a:lnTo>
                <a:lnTo>
                  <a:pt x="1071753" y="108445"/>
                </a:lnTo>
                <a:lnTo>
                  <a:pt x="1088517" y="105968"/>
                </a:lnTo>
                <a:lnTo>
                  <a:pt x="1088796" y="105968"/>
                </a:lnTo>
                <a:lnTo>
                  <a:pt x="1093914" y="103492"/>
                </a:lnTo>
                <a:lnTo>
                  <a:pt x="1105230" y="98031"/>
                </a:lnTo>
                <a:lnTo>
                  <a:pt x="1119098" y="84442"/>
                </a:lnTo>
                <a:lnTo>
                  <a:pt x="1128903" y="64757"/>
                </a:lnTo>
                <a:lnTo>
                  <a:pt x="1129753" y="54343"/>
                </a:lnTo>
                <a:lnTo>
                  <a:pt x="1129753" y="49136"/>
                </a:lnTo>
                <a:close/>
              </a:path>
              <a:path w="1232535" h="108584">
                <a:moveTo>
                  <a:pt x="1232027" y="77965"/>
                </a:moveTo>
                <a:lnTo>
                  <a:pt x="1221016" y="58280"/>
                </a:lnTo>
                <a:lnTo>
                  <a:pt x="1196428" y="46266"/>
                </a:lnTo>
                <a:lnTo>
                  <a:pt x="1172768" y="35001"/>
                </a:lnTo>
                <a:lnTo>
                  <a:pt x="1165479" y="18021"/>
                </a:lnTo>
                <a:lnTo>
                  <a:pt x="1174343" y="7391"/>
                </a:lnTo>
                <a:lnTo>
                  <a:pt x="1189685" y="4940"/>
                </a:lnTo>
                <a:lnTo>
                  <a:pt x="1206284" y="9740"/>
                </a:lnTo>
                <a:lnTo>
                  <a:pt x="1218946" y="20815"/>
                </a:lnTo>
                <a:lnTo>
                  <a:pt x="1227455" y="13957"/>
                </a:lnTo>
                <a:lnTo>
                  <a:pt x="1209141" y="4940"/>
                </a:lnTo>
                <a:lnTo>
                  <a:pt x="1203998" y="2400"/>
                </a:lnTo>
                <a:lnTo>
                  <a:pt x="1177899" y="965"/>
                </a:lnTo>
                <a:lnTo>
                  <a:pt x="1156169" y="8864"/>
                </a:lnTo>
                <a:lnTo>
                  <a:pt x="1145794" y="25387"/>
                </a:lnTo>
                <a:lnTo>
                  <a:pt x="1154366" y="46266"/>
                </a:lnTo>
                <a:lnTo>
                  <a:pt x="1177302" y="58915"/>
                </a:lnTo>
                <a:lnTo>
                  <a:pt x="1201026" y="69291"/>
                </a:lnTo>
                <a:lnTo>
                  <a:pt x="1211961" y="83299"/>
                </a:lnTo>
                <a:lnTo>
                  <a:pt x="1208925" y="91414"/>
                </a:lnTo>
                <a:lnTo>
                  <a:pt x="1200696" y="97942"/>
                </a:lnTo>
                <a:lnTo>
                  <a:pt x="1188656" y="101549"/>
                </a:lnTo>
                <a:lnTo>
                  <a:pt x="1174115" y="100952"/>
                </a:lnTo>
                <a:lnTo>
                  <a:pt x="1167752" y="98983"/>
                </a:lnTo>
                <a:lnTo>
                  <a:pt x="1161694" y="95732"/>
                </a:lnTo>
                <a:lnTo>
                  <a:pt x="1156360" y="91224"/>
                </a:lnTo>
                <a:lnTo>
                  <a:pt x="1152144" y="85458"/>
                </a:lnTo>
                <a:lnTo>
                  <a:pt x="1142492" y="93205"/>
                </a:lnTo>
                <a:lnTo>
                  <a:pt x="1168438" y="106413"/>
                </a:lnTo>
                <a:lnTo>
                  <a:pt x="1197635" y="106883"/>
                </a:lnTo>
                <a:lnTo>
                  <a:pt x="1210183" y="101549"/>
                </a:lnTo>
                <a:lnTo>
                  <a:pt x="1221638" y="96685"/>
                </a:lnTo>
                <a:lnTo>
                  <a:pt x="1232027" y="77965"/>
                </a:lnTo>
                <a:close/>
              </a:path>
            </a:pathLst>
          </a:custGeom>
          <a:solidFill>
            <a:srgbClr val="2E2F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617302" y="4537033"/>
            <a:ext cx="659765" cy="24130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600" b="1" spc="-10" dirty="0">
                <a:solidFill>
                  <a:srgbClr val="231F20"/>
                </a:solidFill>
                <a:latin typeface="Tahoma"/>
                <a:cs typeface="Tahoma"/>
              </a:rPr>
              <a:t>TELEPHONE:</a:t>
            </a:r>
            <a:endParaRPr sz="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spc="-65" dirty="0">
                <a:solidFill>
                  <a:srgbClr val="231F20"/>
                </a:solidFill>
                <a:latin typeface="Verdana"/>
                <a:cs typeface="Verdana"/>
              </a:rPr>
              <a:t>+20</a:t>
            </a:r>
            <a:r>
              <a:rPr sz="600" spc="-25" dirty="0">
                <a:solidFill>
                  <a:srgbClr val="231F20"/>
                </a:solidFill>
                <a:latin typeface="Verdana"/>
                <a:cs typeface="Verdana"/>
              </a:rPr>
              <a:t> 69 </a:t>
            </a:r>
            <a:r>
              <a:rPr sz="600" spc="-20" dirty="0">
                <a:solidFill>
                  <a:srgbClr val="231F20"/>
                </a:solidFill>
                <a:latin typeface="Verdana"/>
                <a:cs typeface="Verdana"/>
              </a:rPr>
              <a:t>3604</a:t>
            </a:r>
            <a:r>
              <a:rPr sz="600" spc="-25" dirty="0">
                <a:solidFill>
                  <a:srgbClr val="231F20"/>
                </a:solidFill>
                <a:latin typeface="Verdana"/>
                <a:cs typeface="Verdana"/>
              </a:rPr>
              <a:t> 200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17302" y="4860881"/>
            <a:ext cx="1555750" cy="24130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600" b="1" spc="-10" dirty="0">
                <a:solidFill>
                  <a:srgbClr val="231F20"/>
                </a:solidFill>
                <a:latin typeface="Tahoma"/>
                <a:cs typeface="Tahoma"/>
              </a:rPr>
              <a:t>EMAIL:</a:t>
            </a:r>
            <a:endParaRPr sz="600">
              <a:latin typeface="Tahoma"/>
              <a:cs typeface="Tahoma"/>
            </a:endParaRPr>
          </a:p>
          <a:p>
            <a:pPr marL="55880" indent="-53975">
              <a:lnSpc>
                <a:spcPct val="100000"/>
              </a:lnSpc>
              <a:spcBef>
                <a:spcPts val="130"/>
              </a:spcBef>
              <a:buChar char="•"/>
              <a:tabLst>
                <a:tab pos="55880" algn="l"/>
              </a:tabLst>
            </a:pPr>
            <a:r>
              <a:rPr sz="600" spc="-10" dirty="0">
                <a:solidFill>
                  <a:srgbClr val="231F20"/>
                </a:solidFill>
                <a:latin typeface="Verdana"/>
                <a:cs typeface="Verdana"/>
                <a:hlinkClick r:id="rId3"/>
              </a:rPr>
              <a:t>SALES_SHARM@PICKALBATROS.COM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17302" y="4225620"/>
            <a:ext cx="7029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az-Cyrl-AZ" sz="1000" b="1" spc="-10" dirty="0">
                <a:solidFill>
                  <a:srgbClr val="2E2F91"/>
                </a:solidFill>
                <a:latin typeface="Verdana"/>
                <a:cs typeface="Verdana"/>
              </a:rPr>
              <a:t>КОНТАКТ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32653" y="1176520"/>
            <a:ext cx="2272216" cy="845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lang="az-Cyrl-AZ" sz="80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</a:t>
            </a:r>
            <a:r>
              <a:rPr lang="ru-RU" sz="800" dirty="0">
                <a:latin typeface="Verdana"/>
                <a:cs typeface="Verdana"/>
              </a:rPr>
              <a:t>жедневные и вечерние мероприятия предлагаются нашей развлекательной командой </a:t>
            </a:r>
            <a:endParaRPr lang="en-US" sz="800" dirty="0">
              <a:latin typeface="Verdana"/>
              <a:cs typeface="Verdana"/>
            </a:endParaRPr>
          </a:p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lang="ru-RU" sz="800" dirty="0">
                <a:latin typeface="Verdana"/>
                <a:cs typeface="Verdana"/>
              </a:rPr>
              <a:t>Пожалуйста, ознакомьтесь с дополнительной информацией на информационном стенде.</a:t>
            </a:r>
            <a:endParaRPr sz="800" dirty="0">
              <a:latin typeface="Verdana"/>
              <a:cs typeface="Verdana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617302" y="642019"/>
            <a:ext cx="227221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az-Cyrl-AZ" i="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РАЗВЛЕЧЕНИЯ</a:t>
            </a:r>
            <a:r>
              <a:rPr lang="az-Cyrl-AZ" b="0" i="0" dirty="0">
                <a:solidFill>
                  <a:srgbClr val="000000"/>
                </a:solidFill>
                <a:effectLst/>
                <a:latin typeface="UICTFontTextStyleBody"/>
              </a:rPr>
              <a:t> </a:t>
            </a:r>
            <a:endParaRPr spc="-30" dirty="0"/>
          </a:p>
        </p:txBody>
      </p:sp>
      <p:sp>
        <p:nvSpPr>
          <p:cNvPr id="29" name="object 8"/>
          <p:cNvSpPr txBox="1"/>
          <p:nvPr/>
        </p:nvSpPr>
        <p:spPr>
          <a:xfrm>
            <a:off x="604450" y="2760314"/>
            <a:ext cx="2443398" cy="1174809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0"/>
              </a:spcBef>
            </a:pPr>
            <a:endParaRPr sz="800" dirty="0">
              <a:latin typeface="Tahoma"/>
              <a:cs typeface="Tahoma"/>
            </a:endParaRPr>
          </a:p>
          <a:p>
            <a:pPr marL="67310" marR="217170" indent="-64769">
              <a:lnSpc>
                <a:spcPct val="118100"/>
              </a:lnSpc>
              <a:buChar char="•"/>
              <a:tabLst>
                <a:tab pos="67310" algn="l"/>
                <a:tab pos="70485" algn="l"/>
              </a:tabLst>
            </a:pP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Детям до 16 лет запрещено посещать и пользоваться спа-салоном/фитнес-залами.</a:t>
            </a:r>
            <a:endParaRPr lang="en-US" sz="800" dirty="0">
              <a:solidFill>
                <a:srgbClr val="231F20"/>
              </a:solidFill>
              <a:latin typeface="Verdana"/>
              <a:cs typeface="Verdana"/>
            </a:endParaRPr>
          </a:p>
          <a:p>
            <a:pPr marL="67310" marR="217170" indent="-64769">
              <a:lnSpc>
                <a:spcPct val="118100"/>
              </a:lnSpc>
              <a:buChar char="•"/>
              <a:tabLst>
                <a:tab pos="67310" algn="l"/>
                <a:tab pos="70485" algn="l"/>
              </a:tabLst>
            </a:pP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Фитнес-центр не несет ответственности за потерю личных вещей, ценных предметов или денег, оставленных без присмотра.</a:t>
            </a:r>
            <a:endParaRPr sz="800" dirty="0">
              <a:latin typeface="Verdana"/>
              <a:cs typeface="Verdana"/>
            </a:endParaRPr>
          </a:p>
        </p:txBody>
      </p:sp>
      <p:sp>
        <p:nvSpPr>
          <p:cNvPr id="30" name="object 9"/>
          <p:cNvSpPr txBox="1"/>
          <p:nvPr/>
        </p:nvSpPr>
        <p:spPr>
          <a:xfrm>
            <a:off x="617302" y="2314556"/>
            <a:ext cx="2125901" cy="52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lang="az-Cyrl-AZ" b="1" dirty="0">
                <a:solidFill>
                  <a:srgbClr val="2E2F9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Фитнес-центр</a:t>
            </a:r>
            <a:endParaRPr lang="en-US" b="1" dirty="0">
              <a:solidFill>
                <a:srgbClr val="2E2F9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lang="ru-RU" sz="800" dirty="0">
                <a:latin typeface="Verdana"/>
                <a:cs typeface="Verdana"/>
              </a:rPr>
              <a:t>Открыт ежедневно с 07:00 до 19:00</a:t>
            </a:r>
            <a:endParaRPr sz="800" dirty="0">
              <a:latin typeface="Verdana"/>
              <a:cs typeface="Verdana"/>
            </a:endParaRPr>
          </a:p>
        </p:txBody>
      </p:sp>
      <p:sp>
        <p:nvSpPr>
          <p:cNvPr id="25" name="object 19"/>
          <p:cNvSpPr txBox="1"/>
          <p:nvPr/>
        </p:nvSpPr>
        <p:spPr>
          <a:xfrm>
            <a:off x="3881299" y="5357631"/>
            <a:ext cx="2576195" cy="43180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800" b="1" spc="-25" dirty="0">
                <a:solidFill>
                  <a:srgbClr val="231F20"/>
                </a:solidFill>
                <a:latin typeface="Tahoma"/>
                <a:cs typeface="Tahoma"/>
              </a:rPr>
              <a:t>NB:</a:t>
            </a:r>
            <a:endParaRPr sz="800" dirty="0">
              <a:latin typeface="Tahoma"/>
              <a:cs typeface="Tahoma"/>
            </a:endParaRPr>
          </a:p>
          <a:p>
            <a:pPr marL="12700" marR="5080">
              <a:lnSpc>
                <a:spcPct val="111100"/>
              </a:lnSpc>
            </a:pP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Дресс-код - smart casual - никакой спортивной одежды, спортивных шорт и шлепанцев.</a:t>
            </a:r>
            <a:endParaRPr sz="800" dirty="0">
              <a:latin typeface="Verdana"/>
              <a:cs typeface="Verdana"/>
            </a:endParaRPr>
          </a:p>
        </p:txBody>
      </p:sp>
      <p:sp>
        <p:nvSpPr>
          <p:cNvPr id="27" name="object 14"/>
          <p:cNvSpPr txBox="1"/>
          <p:nvPr/>
        </p:nvSpPr>
        <p:spPr>
          <a:xfrm>
            <a:off x="7115273" y="1684208"/>
            <a:ext cx="2476500" cy="421268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lang="az-Cyrl-AZ" sz="800" b="1" dirty="0">
                <a:solidFill>
                  <a:srgbClr val="231F20"/>
                </a:solidFill>
                <a:latin typeface="Tahoma"/>
                <a:cs typeface="Tahoma"/>
              </a:rPr>
              <a:t>ЗАВТРАК </a:t>
            </a:r>
            <a:endParaRPr lang="en-US" sz="800" b="1" dirty="0">
              <a:solidFill>
                <a:srgbClr val="231F20"/>
              </a:solidFill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Turquoise</a:t>
            </a:r>
            <a:r>
              <a:rPr lang="ru-RU" sz="800" spc="-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Ресторан «Шведский стол</a:t>
            </a:r>
            <a:r>
              <a:rPr lang="en-US" sz="800" b="0" i="0" dirty="0">
                <a:solidFill>
                  <a:srgbClr val="000000"/>
                </a:solidFill>
                <a:effectLst/>
                <a:latin typeface="UICTFontTextStyleBody"/>
              </a:rPr>
              <a:t>»</a:t>
            </a: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ru-RU" sz="800" spc="-20" dirty="0">
                <a:solidFill>
                  <a:srgbClr val="231F20"/>
                </a:solidFill>
                <a:latin typeface="Verdana"/>
                <a:cs typeface="Verdana"/>
              </a:rPr>
              <a:t>:</a:t>
            </a:r>
            <a:r>
              <a:rPr lang="ru-RU" sz="800" spc="-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ru-RU" sz="800" spc="-25" dirty="0">
                <a:solidFill>
                  <a:srgbClr val="231F20"/>
                </a:solidFill>
                <a:latin typeface="Verdana"/>
                <a:cs typeface="Verdana"/>
              </a:rPr>
              <a:t>с </a:t>
            </a:r>
            <a:r>
              <a:rPr lang="ru-RU" sz="800" spc="-75" dirty="0">
                <a:solidFill>
                  <a:srgbClr val="231F20"/>
                </a:solidFill>
                <a:latin typeface="Verdana"/>
                <a:cs typeface="Verdana"/>
              </a:rPr>
              <a:t>07:00</a:t>
            </a: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ru-RU" sz="800" spc="-25" dirty="0">
                <a:solidFill>
                  <a:srgbClr val="231F20"/>
                </a:solidFill>
                <a:latin typeface="Verdana"/>
                <a:cs typeface="Verdana"/>
              </a:rPr>
              <a:t>до </a:t>
            </a:r>
            <a:r>
              <a:rPr lang="ru-RU" sz="800" spc="-85" dirty="0">
                <a:solidFill>
                  <a:srgbClr val="231F20"/>
                </a:solidFill>
                <a:latin typeface="Verdana"/>
                <a:cs typeface="Verdana"/>
              </a:rPr>
              <a:t>10:00</a:t>
            </a:r>
            <a:endParaRPr lang="ru-RU" sz="800" dirty="0">
              <a:latin typeface="Verdana"/>
              <a:cs typeface="Verdana"/>
            </a:endParaRPr>
          </a:p>
        </p:txBody>
      </p:sp>
      <p:sp>
        <p:nvSpPr>
          <p:cNvPr id="31" name="object 17"/>
          <p:cNvSpPr txBox="1"/>
          <p:nvPr/>
        </p:nvSpPr>
        <p:spPr>
          <a:xfrm>
            <a:off x="7061478" y="628555"/>
            <a:ext cx="2567305" cy="303287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lang="az-Cyrl-AZ" b="1" spc="-10" dirty="0">
                <a:solidFill>
                  <a:srgbClr val="2E2F91"/>
                </a:solidFill>
                <a:latin typeface="Verdana"/>
                <a:cs typeface="Verdana"/>
              </a:rPr>
              <a:t>ПИТАНИЕ</a:t>
            </a:r>
            <a:endParaRPr b="1" spc="-10" dirty="0">
              <a:solidFill>
                <a:srgbClr val="2E2F91"/>
              </a:solidFill>
              <a:latin typeface="Verdana"/>
              <a:cs typeface="Verdana"/>
            </a:endParaRPr>
          </a:p>
        </p:txBody>
      </p:sp>
      <p:sp>
        <p:nvSpPr>
          <p:cNvPr id="32" name="object 17"/>
          <p:cNvSpPr txBox="1"/>
          <p:nvPr/>
        </p:nvSpPr>
        <p:spPr>
          <a:xfrm>
            <a:off x="7103406" y="1182203"/>
            <a:ext cx="2567305" cy="421268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815"/>
              </a:spcBef>
            </a:pPr>
            <a:r>
              <a:rPr lang="az-Cyrl-AZ" sz="800" b="1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РАННИЙ ЗАВТРАК</a:t>
            </a:r>
            <a:endParaRPr lang="en-US" sz="800" b="1" spc="-10" dirty="0">
              <a:solidFill>
                <a:srgbClr val="231F20"/>
              </a:solidFill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Turquoise</a:t>
            </a:r>
            <a:r>
              <a:rPr lang="ru-RU" sz="800" spc="-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Ресторан «Шведский стол</a:t>
            </a:r>
            <a:r>
              <a:rPr lang="en-US" sz="800" b="0" i="0" dirty="0">
                <a:solidFill>
                  <a:srgbClr val="000000"/>
                </a:solidFill>
                <a:effectLst/>
                <a:latin typeface="UICTFontTextStyleBody"/>
              </a:rPr>
              <a:t>»</a:t>
            </a: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ru-RU" sz="800" spc="-20" dirty="0">
                <a:solidFill>
                  <a:srgbClr val="231F20"/>
                </a:solidFill>
                <a:latin typeface="Verdana"/>
                <a:cs typeface="Verdana"/>
              </a:rPr>
              <a:t>:</a:t>
            </a:r>
            <a:r>
              <a:rPr lang="ru-RU" sz="80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ru-RU" sz="800" spc="-25" dirty="0">
                <a:solidFill>
                  <a:srgbClr val="231F20"/>
                </a:solidFill>
                <a:latin typeface="Verdana"/>
                <a:cs typeface="Verdana"/>
              </a:rPr>
              <a:t>с </a:t>
            </a:r>
            <a:r>
              <a:rPr lang="ru-RU" sz="800" spc="-40" dirty="0">
                <a:solidFill>
                  <a:srgbClr val="231F20"/>
                </a:solidFill>
                <a:latin typeface="Verdana"/>
                <a:cs typeface="Verdana"/>
              </a:rPr>
              <a:t>04:00</a:t>
            </a:r>
            <a:r>
              <a:rPr lang="ru-RU" sz="800" spc="-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ru-RU" sz="800" spc="-25" dirty="0">
                <a:solidFill>
                  <a:srgbClr val="231F20"/>
                </a:solidFill>
                <a:latin typeface="Verdana"/>
                <a:cs typeface="Verdana"/>
              </a:rPr>
              <a:t>до </a:t>
            </a:r>
            <a:r>
              <a:rPr lang="ru-RU" sz="800" spc="-40" dirty="0">
                <a:solidFill>
                  <a:srgbClr val="231F20"/>
                </a:solidFill>
                <a:latin typeface="Verdana"/>
                <a:cs typeface="Verdana"/>
              </a:rPr>
              <a:t>07:00</a:t>
            </a:r>
            <a:endParaRPr lang="ru-RU" sz="8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</TotalTime>
  <Words>692</Words>
  <Application>Microsoft Office PowerPoint</Application>
  <PresentationFormat>Custom</PresentationFormat>
  <Paragraphs>82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Tahoma</vt:lpstr>
      <vt:lpstr>UICTFontTextStyleBody</vt:lpstr>
      <vt:lpstr>Verdana</vt:lpstr>
      <vt:lpstr>Office Theme</vt:lpstr>
      <vt:lpstr>ВАЖНО ЗНАТЬ</vt:lpstr>
      <vt:lpstr>РАЗВЛЕЧЕНИЯ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Luxury Suites resort- Sharm El Sheikh</dc:title>
  <dc:creator>Headquarter Secretary</dc:creator>
  <cp:keywords>DAGYaYRar6g,BAE4_k4KlFs</cp:keywords>
  <cp:lastModifiedBy>Guest Relations</cp:lastModifiedBy>
  <cp:revision>19</cp:revision>
  <dcterms:created xsi:type="dcterms:W3CDTF">2024-12-24T14:18:21Z</dcterms:created>
  <dcterms:modified xsi:type="dcterms:W3CDTF">2025-05-18T07:05:55Z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2024-12-05T00:00:00Z</vt:filetime>
  </property>
  <property fmtid="{D5CDD505-2E9C-101B-9397-08002B2CF9AE}" pid="3" name="Creator">
    <vt:lpwstr>Canva</vt:lpwstr>
  </property>
  <property fmtid="{D5CDD505-2E9C-101B-9397-08002B2CF9AE}" pid="4" name="LastSaved">
    <vt:filetime>2024-12-24T00:00:00Z</vt:filetime>
  </property>
  <property fmtid="{D5CDD505-2E9C-101B-9397-08002B2CF9AE}" pid="5" name="Producer">
    <vt:lpwstr>Canva</vt:lpwstr>
  </property>
</Properties>
</file>