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73875" cy="10004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X-ma-06.01.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99"/>
            <a:ext cx="7559675" cy="10684214"/>
          </a:xfrm>
          <a:prstGeom prst="rect">
            <a:avLst/>
          </a:prstGeom>
        </p:spPr>
      </p:pic>
      <p:sp>
        <p:nvSpPr>
          <p:cNvPr id="10" name="TextBox 1"/>
          <p:cNvSpPr txBox="1"/>
          <p:nvPr/>
        </p:nvSpPr>
        <p:spPr>
          <a:xfrm>
            <a:off x="1282700" y="6641306"/>
            <a:ext cx="65" cy="45339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</a:pPr>
            <a:endParaRPr lang="en-US" altLang="zh-CN" sz="5400" dirty="0" smtClean="0"/>
          </a:p>
          <a:p>
            <a:pPr>
              <a:lnSpc>
                <a:spcPts val="1000"/>
              </a:lnSpc>
            </a:pPr>
            <a:endParaRPr lang="en-US" altLang="zh-CN" sz="5400" dirty="0" smtClean="0"/>
          </a:p>
        </p:txBody>
      </p:sp>
      <p:pic>
        <p:nvPicPr>
          <p:cNvPr id="16" name="Picture 15" descr="Festival Company Logo 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1619" y="316707"/>
            <a:ext cx="1301018" cy="838199"/>
          </a:xfrm>
          <a:prstGeom prst="rect">
            <a:avLst/>
          </a:prstGeom>
        </p:spPr>
      </p:pic>
      <p:sp>
        <p:nvSpPr>
          <p:cNvPr id="18" name="TextBox 1"/>
          <p:cNvSpPr txBox="1"/>
          <p:nvPr/>
        </p:nvSpPr>
        <p:spPr>
          <a:xfrm>
            <a:off x="688914" y="4431506"/>
            <a:ext cx="6367523" cy="400622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12:00  noon                                  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Kids Party Beach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area</a:t>
            </a: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  <a:tabLst/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15:00hrs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. -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16:30hrs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.  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Magic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show at Le Jardin pool amphitheater and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snacks</a:t>
            </a:r>
          </a:p>
          <a:p>
            <a:pPr>
              <a:lnSpc>
                <a:spcPts val="1600"/>
              </a:lnSpc>
              <a:tabLst/>
            </a:pPr>
            <a:endParaRPr lang="en-US" altLang="zh-CN" sz="1100" b="1" dirty="0">
              <a:solidFill>
                <a:schemeClr val="bg1">
                  <a:lumMod val="50000"/>
                </a:schemeClr>
              </a:solidFill>
              <a:cs typeface="Calibri" pitchFamily="18" charset="0"/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16:00hrs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. -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16:30hrs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. 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Mini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Disco at Le Jardin pool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amphitheater</a:t>
            </a: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18:0 hrs-20:00hrs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.   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Welcome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Reception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Cocktail at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Lobby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Bar</a:t>
            </a: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19:00hrs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.                    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sz="1100" b="1" smtClean="0">
                <a:solidFill>
                  <a:schemeClr val="bg1">
                    <a:lumMod val="50000"/>
                  </a:schemeClr>
                </a:solidFill>
              </a:rPr>
              <a:t>Christmas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Dinner Buffet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20:00 hrs. -23:30 hrs.                  Live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Band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Dancing music  at lobby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Bar</a:t>
            </a:r>
          </a:p>
          <a:p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20:00 hrs.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– 12:00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hrs.               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Beat Club Disco is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open with our animation team</a:t>
            </a:r>
          </a:p>
          <a:p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21:30 hrs. -22:15 hrs.                  Oriental Dance Show</a:t>
            </a: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22:15 hrs-23:00 hrs.                   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Dancing Music with our animation team</a:t>
            </a:r>
          </a:p>
          <a:p>
            <a:pPr>
              <a:lnSpc>
                <a:spcPts val="1600"/>
              </a:lnSpc>
              <a:tabLst/>
            </a:pPr>
            <a:endParaRPr lang="en-US" altLang="zh-CN" sz="1300" b="1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  <a:p>
            <a:pPr>
              <a:lnSpc>
                <a:spcPts val="1600"/>
              </a:lnSpc>
              <a:tabLst/>
            </a:pPr>
            <a:endParaRPr lang="en-US" altLang="zh-CN" sz="1300" b="1" dirty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  <a:p>
            <a:pPr>
              <a:lnSpc>
                <a:spcPts val="1600"/>
              </a:lnSpc>
              <a:tabLst/>
            </a:pPr>
            <a:r>
              <a:rPr lang="en-US" altLang="zh-CN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300" b="1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03237" y="164306"/>
            <a:ext cx="6581802" cy="451662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4000" dirty="0" smtClean="0">
                <a:solidFill>
                  <a:srgbClr val="CD1013"/>
                </a:solidFill>
                <a:latin typeface="Vladimir Script" pitchFamily="66" charset="0"/>
                <a:cs typeface="Tahoma" pitchFamily="18" charset="0"/>
              </a:rPr>
              <a:t> </a:t>
            </a:r>
            <a:r>
              <a:rPr lang="en-US" altLang="zh-CN" sz="4000" dirty="0" smtClean="0">
                <a:solidFill>
                  <a:srgbClr val="CD1013"/>
                </a:solidFill>
                <a:latin typeface="Monotype Corsiva" pitchFamily="66" charset="0"/>
                <a:cs typeface="Tahoma" pitchFamily="18" charset="0"/>
              </a:rPr>
              <a:t>We invite you to celebrate </a:t>
            </a:r>
          </a:p>
          <a:p>
            <a:pPr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4000" dirty="0" smtClean="0">
                <a:solidFill>
                  <a:srgbClr val="CD1013"/>
                </a:solidFill>
                <a:latin typeface="Monotype Corsiva" pitchFamily="66" charset="0"/>
                <a:cs typeface="Tahoma" pitchFamily="18" charset="0"/>
              </a:rPr>
              <a:t>Christmas with us.</a:t>
            </a:r>
          </a:p>
          <a:p>
            <a:pPr algn="r"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rgbClr val="565655"/>
                </a:solidFill>
                <a:latin typeface="Calibri" pitchFamily="18" charset="0"/>
                <a:cs typeface="Calibri" pitchFamily="18" charset="0"/>
              </a:rPr>
              <a:t>   </a:t>
            </a: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It’s a Christmas Time</a:t>
            </a: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!</a:t>
            </a:r>
          </a:p>
          <a:p>
            <a:pPr algn="r"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We are pleased to share with you this holiday</a:t>
            </a: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!</a:t>
            </a:r>
          </a:p>
          <a:p>
            <a:pPr algn="r"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We wish that heaven send you good luck in all  your beginnings</a:t>
            </a: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,</a:t>
            </a: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enjoyable moments </a:t>
            </a:r>
          </a:p>
          <a:p>
            <a:pPr algn="r"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and great happiness!</a:t>
            </a:r>
            <a:endParaRPr lang="ru-RU" altLang="zh-CN" sz="1300" dirty="0" smtClean="0">
              <a:solidFill>
                <a:schemeClr val="bg1">
                  <a:lumMod val="50000"/>
                </a:schemeClr>
              </a:solidFill>
              <a:latin typeface="Calibri" pitchFamily="18" charset="0"/>
              <a:cs typeface="Calibri" pitchFamily="18" charset="0"/>
            </a:endParaRPr>
          </a:p>
          <a:p>
            <a:pPr algn="r"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We wish all the best, and even more!</a:t>
            </a:r>
            <a:endParaRPr lang="ru-RU" altLang="zh-CN" sz="1300" dirty="0" smtClean="0">
              <a:solidFill>
                <a:schemeClr val="bg1">
                  <a:lumMod val="50000"/>
                </a:schemeClr>
              </a:solidFill>
              <a:latin typeface="Calibri" pitchFamily="18" charset="0"/>
              <a:cs typeface="Calibri" pitchFamily="18" charset="0"/>
            </a:endParaRPr>
          </a:p>
          <a:p>
            <a:pPr algn="r"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 May all your dreams come true!</a:t>
            </a:r>
          </a:p>
          <a:p>
            <a:pPr algn="r"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                                               All the staff of Festival wishes you "Merry Christmas”</a:t>
            </a:r>
            <a:endParaRPr lang="en-US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26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5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We invite you to celebrate Christmas with us!</a:t>
            </a:r>
          </a:p>
          <a:p>
            <a:pPr>
              <a:lnSpc>
                <a:spcPts val="48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C00000"/>
                </a:solidFill>
              </a:rPr>
              <a:t>                                                  </a:t>
            </a:r>
          </a:p>
          <a:p>
            <a:pPr algn="ctr">
              <a:lnSpc>
                <a:spcPts val="48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dirty="0" smtClean="0">
                <a:solidFill>
                  <a:srgbClr val="C00000"/>
                </a:solidFill>
              </a:rPr>
              <a:t>                                                                        </a:t>
            </a:r>
            <a:r>
              <a:rPr lang="en-US" altLang="zh-CN" sz="2800" b="1" dirty="0" smtClean="0">
                <a:solidFill>
                  <a:srgbClr val="C00000"/>
                </a:solidFill>
                <a:latin typeface="French Script MT" pitchFamily="66" charset="0"/>
              </a:rPr>
              <a:t>on 06.01.2016</a:t>
            </a:r>
            <a:endParaRPr lang="en-US" altLang="zh-CN" sz="3900" b="1" dirty="0" smtClean="0">
              <a:solidFill>
                <a:srgbClr val="C00000"/>
              </a:solidFill>
              <a:latin typeface="French Script MT" pitchFamily="66" charset="0"/>
              <a:cs typeface="Tahoma" pitchFamily="18" charset="0"/>
            </a:endParaRPr>
          </a:p>
          <a:p>
            <a:pPr>
              <a:lnSpc>
                <a:spcPts val="10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altLang="zh-CN" sz="1300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797674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X-ma-06.01.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9675" cy="10684214"/>
          </a:xfrm>
          <a:prstGeom prst="rect">
            <a:avLst/>
          </a:prstGeom>
        </p:spPr>
      </p:pic>
      <p:pic>
        <p:nvPicPr>
          <p:cNvPr id="7" name="Picture 6" descr="Festival Company Logo 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1619" y="316707"/>
            <a:ext cx="1301018" cy="838199"/>
          </a:xfrm>
          <a:prstGeom prst="rect">
            <a:avLst/>
          </a:prstGeom>
        </p:spPr>
      </p:pic>
      <p:sp>
        <p:nvSpPr>
          <p:cNvPr id="13" name="TextBox 1"/>
          <p:cNvSpPr txBox="1"/>
          <p:nvPr/>
        </p:nvSpPr>
        <p:spPr>
          <a:xfrm>
            <a:off x="1646237" y="5232390"/>
            <a:ext cx="5608637" cy="31989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400"/>
              </a:lnSpc>
              <a:tabLst/>
            </a:pPr>
            <a:endParaRPr lang="en-US" altLang="zh-CN" sz="1300" b="1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549196" y="4900612"/>
            <a:ext cx="4720331" cy="25365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700"/>
              </a:lnSpc>
              <a:tabLst/>
            </a:pPr>
            <a:endParaRPr lang="ru-RU" altLang="zh-CN" sz="1300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688914" y="4431506"/>
            <a:ext cx="6367523" cy="400622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12:00                             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Детская вечеринка на пляже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  <a:tabLst/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15:00  - 16:30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Магическое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шоу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и закуски у бассейна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Festival Le Jardin </a:t>
            </a:r>
          </a:p>
          <a:p>
            <a:pPr>
              <a:lnSpc>
                <a:spcPts val="1600"/>
              </a:lnSpc>
              <a:tabLst/>
            </a:pPr>
            <a:endParaRPr lang="en-US" altLang="zh-CN" sz="1100" b="1" dirty="0">
              <a:solidFill>
                <a:schemeClr val="bg1">
                  <a:lumMod val="50000"/>
                </a:schemeClr>
              </a:solidFill>
              <a:cs typeface="Calibri" pitchFamily="18" charset="0"/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16:00  -16:30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Дискотека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для детей в амфитеатре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Festival Le Jardin</a:t>
            </a: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18:00 -20:00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Приветственные коктейли ресепшена в Лобби Баре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19:00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Рождественский стол у входа в главный ресторан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20:00  -23:30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Живая музыка и танцы в Лобби Баре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  20:00 –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12:00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Beat Club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Дискотека для гостей с анимационной командой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21:30 -22:15  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  Восточное танцевальное шоу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22:15 -23:00                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                Танцы и танцевальная музыка с нашей анимационной командой</a:t>
            </a:r>
            <a:endParaRPr lang="en-US" sz="11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600"/>
              </a:lnSpc>
              <a:tabLst/>
            </a:pPr>
            <a:endParaRPr lang="en-US" altLang="zh-CN" sz="1300" b="1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  <a:p>
            <a:pPr>
              <a:lnSpc>
                <a:spcPts val="1600"/>
              </a:lnSpc>
              <a:tabLst/>
            </a:pPr>
            <a:endParaRPr lang="en-US" altLang="zh-CN" sz="1300" b="1" dirty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  <a:p>
            <a:pPr>
              <a:lnSpc>
                <a:spcPts val="1600"/>
              </a:lnSpc>
              <a:tabLst/>
            </a:pPr>
            <a:r>
              <a:rPr lang="en-US" altLang="zh-CN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300" b="1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03237" y="164306"/>
            <a:ext cx="6581802" cy="423449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sz="4000" dirty="0" smtClean="0">
                <a:solidFill>
                  <a:srgbClr val="CD1013"/>
                </a:solidFill>
                <a:latin typeface="Vladimir Script" pitchFamily="66" charset="0"/>
                <a:cs typeface="Tahoma" pitchFamily="18" charset="0"/>
              </a:rPr>
              <a:t> </a:t>
            </a:r>
            <a:r>
              <a:rPr lang="ru-RU" altLang="zh-CN" sz="4000" dirty="0" smtClean="0">
                <a:solidFill>
                  <a:srgbClr val="CD1013"/>
                </a:solidFill>
                <a:latin typeface="Monotype Corsiva" pitchFamily="66" charset="0"/>
                <a:cs typeface="Tahoma" pitchFamily="18" charset="0"/>
              </a:rPr>
              <a:t>Приглашаем встретить</a:t>
            </a:r>
          </a:p>
          <a:p>
            <a:pPr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4000" dirty="0" smtClean="0">
                <a:solidFill>
                  <a:srgbClr val="CD1013"/>
                </a:solidFill>
                <a:latin typeface="Monotype Corsiva" pitchFamily="66" charset="0"/>
                <a:cs typeface="Tahoma" pitchFamily="18" charset="0"/>
              </a:rPr>
              <a:t> Рождество</a:t>
            </a:r>
            <a:endParaRPr lang="en-US" altLang="zh-CN" sz="4400" dirty="0" smtClean="0">
              <a:solidFill>
                <a:srgbClr val="CD1013"/>
              </a:solidFill>
              <a:latin typeface="Vladimir Script" pitchFamily="66" charset="0"/>
              <a:cs typeface="Tahoma" pitchFamily="18" charset="0"/>
            </a:endParaRP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dirty="0" smtClean="0"/>
              <a:t>				</a:t>
            </a:r>
            <a:r>
              <a:rPr lang="ru-RU" altLang="zh-CN" dirty="0" smtClean="0"/>
              <a:t> </a:t>
            </a:r>
            <a:r>
              <a:rPr lang="ru-RU" altLang="zh-CN" sz="1300" dirty="0" smtClean="0">
                <a:solidFill>
                  <a:srgbClr val="565655"/>
                </a:solidFill>
                <a:latin typeface="Calibri" pitchFamily="18" charset="0"/>
                <a:cs typeface="Calibri" pitchFamily="18" charset="0"/>
              </a:rPr>
              <a:t>                     </a:t>
            </a: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Пришло светлое время Рождества!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Мы рады разделить с вами этот праздник!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Мы желаем, чтобы Небеса послали вам удачи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                                                  во всех начинаниях,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Приятных моментов и великого счастья!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Мы желаем всего самого хорошего и 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                                                            даже больше!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3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                                                                                     Пусть сбудутся все ваши мечты!</a:t>
            </a:r>
          </a:p>
          <a:p>
            <a:pPr>
              <a:lnSpc>
                <a:spcPts val="15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sz="1300" dirty="0" smtClean="0">
                <a:solidFill>
                  <a:schemeClr val="bg1">
                    <a:lumMod val="50000"/>
                  </a:schemeClr>
                </a:solidFill>
              </a:rPr>
              <a:t>                                               Весь персонал отеля </a:t>
            </a:r>
            <a:r>
              <a:rPr lang="en-US" sz="1300" dirty="0" smtClean="0">
                <a:solidFill>
                  <a:schemeClr val="bg1">
                    <a:lumMod val="50000"/>
                  </a:schemeClr>
                </a:solidFill>
              </a:rPr>
              <a:t>Festival </a:t>
            </a:r>
            <a:r>
              <a:rPr lang="ru-RU" sz="1300" dirty="0" smtClean="0">
                <a:solidFill>
                  <a:schemeClr val="bg1">
                    <a:lumMod val="50000"/>
                  </a:schemeClr>
                </a:solidFill>
              </a:rPr>
              <a:t>желает вам: «Счастливого Рождества»</a:t>
            </a:r>
            <a:endParaRPr lang="en-US" sz="13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ts val="26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ru-RU" altLang="zh-CN" sz="1500" dirty="0" smtClean="0">
                <a:solidFill>
                  <a:schemeClr val="bg1">
                    <a:lumMod val="50000"/>
                  </a:schemeClr>
                </a:solidFill>
                <a:latin typeface="Calibri" pitchFamily="18" charset="0"/>
                <a:cs typeface="Calibri" pitchFamily="18" charset="0"/>
              </a:rPr>
              <a:t>Приглашаем вас встретить Рождество вместе с нами!</a:t>
            </a:r>
            <a:endParaRPr lang="en-US" altLang="zh-CN" sz="1500" dirty="0" smtClean="0">
              <a:solidFill>
                <a:schemeClr val="bg1">
                  <a:lumMod val="50000"/>
                </a:schemeClr>
              </a:solidFill>
              <a:latin typeface="Calibri" pitchFamily="18" charset="0"/>
              <a:cs typeface="Calibri" pitchFamily="18" charset="0"/>
            </a:endParaRPr>
          </a:p>
          <a:p>
            <a:pPr>
              <a:lnSpc>
                <a:spcPts val="4800"/>
              </a:lnSpc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C00000"/>
                </a:solidFill>
              </a:rPr>
              <a:t>                                                   </a:t>
            </a:r>
            <a:r>
              <a:rPr lang="en-US" altLang="zh-CN" sz="2800" b="1" dirty="0" smtClean="0">
                <a:solidFill>
                  <a:srgbClr val="C00000"/>
                </a:solidFill>
                <a:latin typeface="French Script MT" pitchFamily="66" charset="0"/>
              </a:rPr>
              <a:t>on 06.01.2016</a:t>
            </a:r>
            <a:endParaRPr lang="en-US" altLang="zh-CN" sz="3900" b="1" dirty="0" smtClean="0">
              <a:solidFill>
                <a:srgbClr val="C00000"/>
              </a:solidFill>
              <a:latin typeface="French Script MT" pitchFamily="66" charset="0"/>
              <a:cs typeface="Tahoma" pitchFamily="18" charset="0"/>
            </a:endParaRPr>
          </a:p>
          <a:p>
            <a:pPr>
              <a:tabLst>
                <a:tab pos="558800" algn="l"/>
                <a:tab pos="1320800" algn="l"/>
                <a:tab pos="2108200" algn="l"/>
                <a:tab pos="2387600" algn="l"/>
              </a:tabLst>
            </a:pPr>
            <a:r>
              <a:rPr lang="en-US" altLang="zh-CN" dirty="0" smtClean="0"/>
              <a:t>	</a:t>
            </a:r>
            <a:endParaRPr lang="en-US" altLang="zh-CN" sz="1300" dirty="0" smtClean="0">
              <a:solidFill>
                <a:srgbClr val="565655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0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264</Words>
  <Application>Microsoft Office PowerPoint</Application>
  <PresentationFormat>Custom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Guest Relation Office ( Le Jardin )</dc:creator>
  <cp:lastModifiedBy>Food &amp; Beverage Manager</cp:lastModifiedBy>
  <cp:revision>40</cp:revision>
  <cp:lastPrinted>2015-11-03T09:02:38Z</cp:lastPrinted>
  <dcterms:created xsi:type="dcterms:W3CDTF">2006-08-16T00:00:00Z</dcterms:created>
  <dcterms:modified xsi:type="dcterms:W3CDTF">2015-11-03T11:32:56Z</dcterms:modified>
</cp:coreProperties>
</file>