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9601200" cy="12801600" type="A3"/>
  <p:notesSz cx="9939338" cy="14368463"/>
  <p:defaultTextStyle>
    <a:defPPr>
      <a:defRPr lang="en-US"/>
    </a:defPPr>
    <a:lvl1pPr marL="0" algn="l" defTabSz="12799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965" algn="l" defTabSz="12799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930" algn="l" defTabSz="12799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894" algn="l" defTabSz="12799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858" algn="l" defTabSz="12799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822" algn="l" defTabSz="12799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787" algn="l" defTabSz="12799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9752" algn="l" defTabSz="12799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9717" algn="l" defTabSz="12799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1C1B"/>
    <a:srgbClr val="6E3247"/>
    <a:srgbClr val="62B6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279" autoAdjust="0"/>
  </p:normalViewPr>
  <p:slideViewPr>
    <p:cSldViewPr>
      <p:cViewPr>
        <p:scale>
          <a:sx n="100" d="100"/>
          <a:sy n="100" d="100"/>
        </p:scale>
        <p:origin x="18" y="4158"/>
      </p:cViewPr>
      <p:guideLst>
        <p:guide orient="horz" pos="7152"/>
        <p:guide orient="horz" pos="1496"/>
        <p:guide pos="3024"/>
        <p:guide pos="316"/>
        <p:guide pos="5740"/>
        <p:guide pos="3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7" y="47"/>
            <a:ext cx="4307047" cy="718423"/>
          </a:xfrm>
          <a:prstGeom prst="rect">
            <a:avLst/>
          </a:prstGeom>
        </p:spPr>
        <p:txBody>
          <a:bodyPr vert="horz" lIns="152460" tIns="76233" rIns="152460" bIns="7623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0036" y="47"/>
            <a:ext cx="4307047" cy="718423"/>
          </a:xfrm>
          <a:prstGeom prst="rect">
            <a:avLst/>
          </a:prstGeom>
        </p:spPr>
        <p:txBody>
          <a:bodyPr vert="horz" lIns="152460" tIns="76233" rIns="152460" bIns="76233" rtlCol="0"/>
          <a:lstStyle>
            <a:lvl1pPr algn="r">
              <a:defRPr sz="1300"/>
            </a:lvl1pPr>
          </a:lstStyle>
          <a:p>
            <a:fld id="{781A7617-B74D-4B34-B530-E40A99495920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47988" y="1081088"/>
            <a:ext cx="4043362" cy="5391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52460" tIns="76233" rIns="152460" bIns="7623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946" y="6825049"/>
            <a:ext cx="7951468" cy="6465810"/>
          </a:xfrm>
          <a:prstGeom prst="rect">
            <a:avLst/>
          </a:prstGeom>
        </p:spPr>
        <p:txBody>
          <a:bodyPr vert="horz" lIns="152460" tIns="76233" rIns="152460" bIns="7623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7" y="13647593"/>
            <a:ext cx="4307047" cy="718423"/>
          </a:xfrm>
          <a:prstGeom prst="rect">
            <a:avLst/>
          </a:prstGeom>
        </p:spPr>
        <p:txBody>
          <a:bodyPr vert="horz" lIns="152460" tIns="76233" rIns="152460" bIns="7623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0036" y="13647593"/>
            <a:ext cx="4307047" cy="718423"/>
          </a:xfrm>
          <a:prstGeom prst="rect">
            <a:avLst/>
          </a:prstGeom>
        </p:spPr>
        <p:txBody>
          <a:bodyPr vert="horz" lIns="152460" tIns="76233" rIns="152460" bIns="76233" rtlCol="0" anchor="b"/>
          <a:lstStyle>
            <a:lvl1pPr algn="r">
              <a:defRPr sz="1300"/>
            </a:lvl1pPr>
          </a:lstStyle>
          <a:p>
            <a:fld id="{B416A60D-1950-490C-B188-E0D7FF599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837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52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87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22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47988" y="1081088"/>
            <a:ext cx="4043362" cy="5391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6A60D-1950-490C-B188-E0D7FF5998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25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47988" y="1081088"/>
            <a:ext cx="4043362" cy="5391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6A60D-1950-490C-B188-E0D7FF5998E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25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7"/>
            <a:ext cx="8161020" cy="274404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9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97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9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3C30-6A72-4A25-9270-6FF3BC9589AC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07FF-A227-4290-A6EE-2E08813EF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265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3C30-6A72-4A25-9270-6FF3BC9589AC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07FF-A227-4290-A6EE-2E08813EF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2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20652" y="684532"/>
            <a:ext cx="1620203" cy="145618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047" y="684532"/>
            <a:ext cx="4700588" cy="145618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3C30-6A72-4A25-9270-6FF3BC9589AC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07FF-A227-4290-A6EE-2E08813EF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012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3C30-6A72-4A25-9270-6FF3BC9589AC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07FF-A227-4290-A6EE-2E08813EF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53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7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96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993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91989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985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982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978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975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97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3C30-6A72-4A25-9270-6FF3BC9589AC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07FF-A227-4290-A6EE-2E08813EF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817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47" y="3982722"/>
            <a:ext cx="3160395" cy="11263631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0462" y="3982722"/>
            <a:ext cx="3160395" cy="11263631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3C30-6A72-4A25-9270-6FF3BC9589AC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07FF-A227-4290-A6EE-2E08813EF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1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2" y="2865543"/>
            <a:ext cx="4242197" cy="1194222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9965" indent="0">
              <a:buNone/>
              <a:defRPr sz="2800" b="1"/>
            </a:lvl2pPr>
            <a:lvl3pPr marL="1279930" indent="0">
              <a:buNone/>
              <a:defRPr sz="2500" b="1"/>
            </a:lvl3pPr>
            <a:lvl4pPr marL="1919894" indent="0">
              <a:buNone/>
              <a:defRPr sz="2100" b="1"/>
            </a:lvl4pPr>
            <a:lvl5pPr marL="2559858" indent="0">
              <a:buNone/>
              <a:defRPr sz="2100" b="1"/>
            </a:lvl5pPr>
            <a:lvl6pPr marL="3199822" indent="0">
              <a:buNone/>
              <a:defRPr sz="2100" b="1"/>
            </a:lvl6pPr>
            <a:lvl7pPr marL="3839787" indent="0">
              <a:buNone/>
              <a:defRPr sz="2100" b="1"/>
            </a:lvl7pPr>
            <a:lvl8pPr marL="4479752" indent="0">
              <a:buNone/>
              <a:defRPr sz="2100" b="1"/>
            </a:lvl8pPr>
            <a:lvl9pPr marL="511971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2" y="4059766"/>
            <a:ext cx="4242197" cy="7375738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9" y="2865543"/>
            <a:ext cx="4243863" cy="1194222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39965" indent="0">
              <a:buNone/>
              <a:defRPr sz="2800" b="1"/>
            </a:lvl2pPr>
            <a:lvl3pPr marL="1279930" indent="0">
              <a:buNone/>
              <a:defRPr sz="2500" b="1"/>
            </a:lvl3pPr>
            <a:lvl4pPr marL="1919894" indent="0">
              <a:buNone/>
              <a:defRPr sz="2100" b="1"/>
            </a:lvl4pPr>
            <a:lvl5pPr marL="2559858" indent="0">
              <a:buNone/>
              <a:defRPr sz="2100" b="1"/>
            </a:lvl5pPr>
            <a:lvl6pPr marL="3199822" indent="0">
              <a:buNone/>
              <a:defRPr sz="2100" b="1"/>
            </a:lvl6pPr>
            <a:lvl7pPr marL="3839787" indent="0">
              <a:buNone/>
              <a:defRPr sz="2100" b="1"/>
            </a:lvl7pPr>
            <a:lvl8pPr marL="4479752" indent="0">
              <a:buNone/>
              <a:defRPr sz="2100" b="1"/>
            </a:lvl8pPr>
            <a:lvl9pPr marL="511971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9" y="4059766"/>
            <a:ext cx="4243863" cy="7375738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3C30-6A72-4A25-9270-6FF3BC9589AC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07FF-A227-4290-A6EE-2E08813EF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96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3C30-6A72-4A25-9270-6FF3BC9589AC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07FF-A227-4290-A6EE-2E08813EF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3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3C30-6A72-4A25-9270-6FF3BC9589AC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07FF-A227-4290-A6EE-2E08813EF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260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2" y="509695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4" y="509696"/>
            <a:ext cx="5367338" cy="109258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3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2" y="2678856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39965" indent="0">
              <a:buNone/>
              <a:defRPr sz="1700"/>
            </a:lvl2pPr>
            <a:lvl3pPr marL="1279930" indent="0">
              <a:buNone/>
              <a:defRPr sz="1300"/>
            </a:lvl3pPr>
            <a:lvl4pPr marL="1919894" indent="0">
              <a:buNone/>
              <a:defRPr sz="1300"/>
            </a:lvl4pPr>
            <a:lvl5pPr marL="2559858" indent="0">
              <a:buNone/>
              <a:defRPr sz="1300"/>
            </a:lvl5pPr>
            <a:lvl6pPr marL="3199822" indent="0">
              <a:buNone/>
              <a:defRPr sz="1300"/>
            </a:lvl6pPr>
            <a:lvl7pPr marL="3839787" indent="0">
              <a:buNone/>
              <a:defRPr sz="1300"/>
            </a:lvl7pPr>
            <a:lvl8pPr marL="4479752" indent="0">
              <a:buNone/>
              <a:defRPr sz="1300"/>
            </a:lvl8pPr>
            <a:lvl9pPr marL="5119717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3C30-6A72-4A25-9270-6FF3BC9589AC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07FF-A227-4290-A6EE-2E08813EF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74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2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39965" indent="0">
              <a:buNone/>
              <a:defRPr sz="3900"/>
            </a:lvl2pPr>
            <a:lvl3pPr marL="1279930" indent="0">
              <a:buNone/>
              <a:defRPr sz="3300"/>
            </a:lvl3pPr>
            <a:lvl4pPr marL="1919894" indent="0">
              <a:buNone/>
              <a:defRPr sz="2800"/>
            </a:lvl4pPr>
            <a:lvl5pPr marL="2559858" indent="0">
              <a:buNone/>
              <a:defRPr sz="2800"/>
            </a:lvl5pPr>
            <a:lvl6pPr marL="3199822" indent="0">
              <a:buNone/>
              <a:defRPr sz="2800"/>
            </a:lvl6pPr>
            <a:lvl7pPr marL="3839787" indent="0">
              <a:buNone/>
              <a:defRPr sz="2800"/>
            </a:lvl7pPr>
            <a:lvl8pPr marL="4479752" indent="0">
              <a:buNone/>
              <a:defRPr sz="2800"/>
            </a:lvl8pPr>
            <a:lvl9pPr marL="5119717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3"/>
            <a:ext cx="5760720" cy="1502408"/>
          </a:xfrm>
        </p:spPr>
        <p:txBody>
          <a:bodyPr/>
          <a:lstStyle>
            <a:lvl1pPr marL="0" indent="0">
              <a:buNone/>
              <a:defRPr sz="2000"/>
            </a:lvl1pPr>
            <a:lvl2pPr marL="639965" indent="0">
              <a:buNone/>
              <a:defRPr sz="1700"/>
            </a:lvl2pPr>
            <a:lvl3pPr marL="1279930" indent="0">
              <a:buNone/>
              <a:defRPr sz="1300"/>
            </a:lvl3pPr>
            <a:lvl4pPr marL="1919894" indent="0">
              <a:buNone/>
              <a:defRPr sz="1300"/>
            </a:lvl4pPr>
            <a:lvl5pPr marL="2559858" indent="0">
              <a:buNone/>
              <a:defRPr sz="1300"/>
            </a:lvl5pPr>
            <a:lvl6pPr marL="3199822" indent="0">
              <a:buNone/>
              <a:defRPr sz="1300"/>
            </a:lvl6pPr>
            <a:lvl7pPr marL="3839787" indent="0">
              <a:buNone/>
              <a:defRPr sz="1300"/>
            </a:lvl7pPr>
            <a:lvl8pPr marL="4479752" indent="0">
              <a:buNone/>
              <a:defRPr sz="1300"/>
            </a:lvl8pPr>
            <a:lvl9pPr marL="5119717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B3C30-6A72-4A25-9270-6FF3BC9589AC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07FF-A227-4290-A6EE-2E08813EF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8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7993" tIns="63997" rIns="127993" bIns="6399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3"/>
            <a:ext cx="8641080" cy="8448464"/>
          </a:xfrm>
          <a:prstGeom prst="rect">
            <a:avLst/>
          </a:prstGeom>
        </p:spPr>
        <p:txBody>
          <a:bodyPr vert="horz" lIns="127993" tIns="63997" rIns="127993" bIns="6399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89"/>
            <a:ext cx="2240280" cy="681566"/>
          </a:xfrm>
          <a:prstGeom prst="rect">
            <a:avLst/>
          </a:prstGeom>
        </p:spPr>
        <p:txBody>
          <a:bodyPr vert="horz" lIns="127993" tIns="63997" rIns="127993" bIns="63997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B3C30-6A72-4A25-9270-6FF3BC9589AC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89"/>
            <a:ext cx="3040380" cy="681566"/>
          </a:xfrm>
          <a:prstGeom prst="rect">
            <a:avLst/>
          </a:prstGeom>
        </p:spPr>
        <p:txBody>
          <a:bodyPr vert="horz" lIns="127993" tIns="63997" rIns="127993" bIns="63997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89"/>
            <a:ext cx="2240280" cy="681566"/>
          </a:xfrm>
          <a:prstGeom prst="rect">
            <a:avLst/>
          </a:prstGeom>
        </p:spPr>
        <p:txBody>
          <a:bodyPr vert="horz" lIns="127993" tIns="63997" rIns="127993" bIns="63997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707FF-A227-4290-A6EE-2E08813EF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9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930" rtl="0" eaLnBrk="1" latinLnBrk="0" hangingPunct="1">
        <a:spcBef>
          <a:spcPct val="0"/>
        </a:spcBef>
        <a:buNone/>
        <a:defRPr sz="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974" indent="-479974" algn="l" defTabSz="127993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942" indent="-399977" algn="l" defTabSz="127993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912" indent="-319982" algn="l" defTabSz="1279930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875" indent="-319982" algn="l" defTabSz="127993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840" indent="-319982" algn="l" defTabSz="127993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805" indent="-319982" algn="l" defTabSz="127993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770" indent="-319982" algn="l" defTabSz="127993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734" indent="-319982" algn="l" defTabSz="127993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9699" indent="-319982" algn="l" defTabSz="127993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799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65" algn="l" defTabSz="12799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930" algn="l" defTabSz="12799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894" algn="l" defTabSz="12799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858" algn="l" defTabSz="12799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822" algn="l" defTabSz="12799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787" algn="l" defTabSz="12799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9752" algn="l" defTabSz="12799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9717" algn="l" defTabSz="127993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.jpeg"/><Relationship Id="rId5" Type="http://schemas.openxmlformats.org/officeDocument/2006/relationships/image" Target="../media/image3.jpeg"/><Relationship Id="rId10" Type="http://schemas.openxmlformats.org/officeDocument/2006/relationships/image" Target="../media/image10.jpeg"/><Relationship Id="rId4" Type="http://schemas.openxmlformats.org/officeDocument/2006/relationships/image" Target="../media/image5.pn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3" descr="I:\F&amp;B Counsil\Logo Symbols\2013\vegetarian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98779" y="4821933"/>
            <a:ext cx="127229" cy="174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2" descr="C:\Users\raisua.APAC\AppData\Local\Microsoft\Windows\Temporary Internet Files\Content.Outlook\A414OF9H\Ok Icon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1550" y="2196831"/>
            <a:ext cx="2667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I:\01 LOGO\Ikan\Ikan 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5" y="265995"/>
            <a:ext cx="837033" cy="953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398464" y="1477108"/>
            <a:ext cx="8632254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98463" y="1884463"/>
            <a:ext cx="4615496" cy="8763000"/>
          </a:xfrm>
          <a:prstGeom prst="rect">
            <a:avLst/>
          </a:prstGeom>
        </p:spPr>
        <p:txBody>
          <a:bodyPr wrap="square" lIns="91423" tIns="45712" rIns="91423" bIns="45712" numCol="1" spcCol="0">
            <a:noAutofit/>
          </a:bodyPr>
          <a:lstStyle/>
          <a:p>
            <a:r>
              <a:rPr lang="en-US" sz="1600" b="1" dirty="0">
                <a:latin typeface="Graphik Starwood" pitchFamily="34" charset="0"/>
              </a:rPr>
              <a:t>Entree </a:t>
            </a:r>
          </a:p>
          <a:p>
            <a:endParaRPr lang="en-US" sz="500" b="1" dirty="0">
              <a:latin typeface="Graphik Starwood" pitchFamily="34" charset="0"/>
            </a:endParaRPr>
          </a:p>
          <a:p>
            <a:r>
              <a:rPr lang="en-US" sz="1000" b="1" dirty="0">
                <a:latin typeface="Graphik Starwood" pitchFamily="34" charset="0"/>
              </a:rPr>
              <a:t>LANGUAN IKAN </a:t>
            </a:r>
            <a:r>
              <a:rPr lang="en-US" sz="1000" b="1" dirty="0" smtClean="0">
                <a:latin typeface="Graphik Starwood" pitchFamily="34" charset="0"/>
              </a:rPr>
              <a:t>110 </a:t>
            </a:r>
            <a:endParaRPr lang="en-US" sz="1000" b="1" dirty="0">
              <a:latin typeface="Graphik Starwood" pitchFamily="34" charset="0"/>
            </a:endParaRPr>
          </a:p>
          <a:p>
            <a:r>
              <a:rPr lang="en-US" sz="1000" dirty="0">
                <a:latin typeface="Graphik Starwood" pitchFamily="34" charset="0"/>
              </a:rPr>
              <a:t>Herb infused snapper cooked  in banana leaf, minced fish sate </a:t>
            </a:r>
          </a:p>
          <a:p>
            <a:r>
              <a:rPr lang="en-US" sz="1000" dirty="0">
                <a:latin typeface="Graphik Starwood" pitchFamily="34" charset="0"/>
              </a:rPr>
              <a:t>and water cress salad with fried peanut.</a:t>
            </a:r>
          </a:p>
          <a:p>
            <a:endParaRPr lang="en-US" sz="700" b="1" dirty="0">
              <a:latin typeface="Graphik Starwood" pitchFamily="34" charset="0"/>
            </a:endParaRPr>
          </a:p>
          <a:p>
            <a:r>
              <a:rPr lang="en-US" sz="1000" b="1" dirty="0">
                <a:latin typeface="Graphik Starwood" pitchFamily="34" charset="0"/>
              </a:rPr>
              <a:t>CUMI,  BULUNG  KUAH PINDANG 110</a:t>
            </a:r>
          </a:p>
          <a:p>
            <a:r>
              <a:rPr lang="en-US" sz="1000" dirty="0">
                <a:latin typeface="Graphik Starwood" pitchFamily="34" charset="0"/>
              </a:rPr>
              <a:t>Marinated  Balinese seaweed salad with fish jus, coconut, </a:t>
            </a:r>
          </a:p>
          <a:p>
            <a:r>
              <a:rPr lang="en-US" sz="1000" dirty="0">
                <a:latin typeface="Graphik Starwood" pitchFamily="34" charset="0"/>
              </a:rPr>
              <a:t>galangal  and </a:t>
            </a:r>
            <a:r>
              <a:rPr lang="en-US" sz="1000" dirty="0" err="1">
                <a:latin typeface="Graphik Starwood" pitchFamily="34" charset="0"/>
              </a:rPr>
              <a:t>bumbu</a:t>
            </a:r>
            <a:r>
              <a:rPr lang="en-US" sz="1000" dirty="0">
                <a:latin typeface="Graphik Starwood" pitchFamily="34" charset="0"/>
              </a:rPr>
              <a:t> Bali poached squid</a:t>
            </a:r>
          </a:p>
          <a:p>
            <a:endParaRPr lang="en-US" sz="1000" b="1" dirty="0">
              <a:latin typeface="Graphik Starwood" pitchFamily="34" charset="0"/>
            </a:endParaRPr>
          </a:p>
          <a:p>
            <a:r>
              <a:rPr lang="en-US" sz="1000" b="1" dirty="0">
                <a:latin typeface="Graphik Starwood" pitchFamily="34" charset="0"/>
              </a:rPr>
              <a:t>PRAWN RICE PAPER ROLLS 140</a:t>
            </a:r>
          </a:p>
          <a:p>
            <a:r>
              <a:rPr lang="en-US" sz="1000" dirty="0">
                <a:latin typeface="Graphik Starwood" pitchFamily="34" charset="0"/>
              </a:rPr>
              <a:t>Sweet </a:t>
            </a:r>
            <a:r>
              <a:rPr lang="en-US" sz="1000" dirty="0" err="1" smtClean="0">
                <a:latin typeface="Graphik Starwood" pitchFamily="34" charset="0"/>
              </a:rPr>
              <a:t>chilli</a:t>
            </a:r>
            <a:r>
              <a:rPr lang="en-US" sz="1000" dirty="0">
                <a:latin typeface="Graphik Starwood" pitchFamily="34" charset="0"/>
              </a:rPr>
              <a:t> </a:t>
            </a:r>
            <a:r>
              <a:rPr lang="en-US" sz="1000" dirty="0" smtClean="0">
                <a:latin typeface="Graphik Starwood" pitchFamily="34" charset="0"/>
              </a:rPr>
              <a:t>dipping </a:t>
            </a:r>
            <a:r>
              <a:rPr lang="en-US" sz="1000" dirty="0">
                <a:latin typeface="Graphik Starwood" pitchFamily="34" charset="0"/>
              </a:rPr>
              <a:t>sauce</a:t>
            </a:r>
          </a:p>
          <a:p>
            <a:endParaRPr lang="en-US" sz="1000" b="1" dirty="0">
              <a:latin typeface="Graphik Starwood" pitchFamily="34" charset="0"/>
            </a:endParaRPr>
          </a:p>
          <a:p>
            <a:r>
              <a:rPr lang="en-US" sz="1000" b="1" dirty="0">
                <a:latin typeface="Graphik Starwood" pitchFamily="34" charset="0"/>
              </a:rPr>
              <a:t>SOFT SHELL CRAB 130</a:t>
            </a:r>
          </a:p>
          <a:p>
            <a:r>
              <a:rPr lang="en-US" sz="1000" dirty="0">
                <a:latin typeface="Graphik Starwood" pitchFamily="34" charset="0"/>
              </a:rPr>
              <a:t>Tempura fried crab and </a:t>
            </a:r>
            <a:r>
              <a:rPr lang="en-US" sz="1000" dirty="0" err="1">
                <a:latin typeface="Graphik Starwood" pitchFamily="34" charset="0"/>
              </a:rPr>
              <a:t>nuoc</a:t>
            </a:r>
            <a:r>
              <a:rPr lang="en-US" sz="1000" dirty="0">
                <a:latin typeface="Graphik Starwood" pitchFamily="34" charset="0"/>
              </a:rPr>
              <a:t> </a:t>
            </a:r>
            <a:r>
              <a:rPr lang="en-US" sz="1000" dirty="0" err="1">
                <a:latin typeface="Graphik Starwood" pitchFamily="34" charset="0"/>
              </a:rPr>
              <a:t>cham</a:t>
            </a:r>
            <a:r>
              <a:rPr lang="en-US" sz="1000" dirty="0">
                <a:latin typeface="Graphik Starwood" pitchFamily="34" charset="0"/>
              </a:rPr>
              <a:t> dressed salad</a:t>
            </a:r>
          </a:p>
          <a:p>
            <a:endParaRPr lang="en-US" sz="1000" dirty="0">
              <a:latin typeface="Graphik Starwood" pitchFamily="34" charset="0"/>
            </a:endParaRPr>
          </a:p>
          <a:p>
            <a:r>
              <a:rPr lang="en-US" sz="1000" dirty="0">
                <a:latin typeface="Graphik Starwood" pitchFamily="34" charset="0"/>
              </a:rPr>
              <a:t> </a:t>
            </a:r>
            <a:r>
              <a:rPr lang="en-US" sz="1000" b="1" dirty="0">
                <a:latin typeface="Graphik Starwood" pitchFamily="34" charset="0"/>
              </a:rPr>
              <a:t>CRISPY CALAMARI  130</a:t>
            </a:r>
            <a:r>
              <a:rPr lang="en-US" sz="1000" dirty="0">
                <a:latin typeface="Graphik Starwood" pitchFamily="34" charset="0"/>
              </a:rPr>
              <a:t> </a:t>
            </a:r>
          </a:p>
          <a:p>
            <a:r>
              <a:rPr lang="en-US" sz="1000" dirty="0">
                <a:latin typeface="Graphik Starwood" pitchFamily="34" charset="0"/>
              </a:rPr>
              <a:t>Fried calamari, lemon aioli</a:t>
            </a:r>
          </a:p>
          <a:p>
            <a:endParaRPr lang="en-US" sz="1000" dirty="0">
              <a:latin typeface="Graphik Starwood" pitchFamily="34" charset="0"/>
            </a:endParaRPr>
          </a:p>
          <a:p>
            <a:r>
              <a:rPr lang="en-US" sz="1000" b="1" dirty="0">
                <a:latin typeface="Graphik Starwood" pitchFamily="34" charset="0"/>
              </a:rPr>
              <a:t>ROASTED PORK RIBS ADOBO   130</a:t>
            </a:r>
          </a:p>
          <a:p>
            <a:r>
              <a:rPr lang="en-US" sz="1000" dirty="0">
                <a:latin typeface="Graphik Starwood" pitchFamily="34" charset="0"/>
              </a:rPr>
              <a:t>With reduced sauce and pumpkin puree </a:t>
            </a:r>
          </a:p>
          <a:p>
            <a:endParaRPr lang="en-US" sz="1600" b="1" dirty="0">
              <a:latin typeface="Graphik Starwood" pitchFamily="34" charset="0"/>
            </a:endParaRPr>
          </a:p>
          <a:p>
            <a:r>
              <a:rPr lang="en-US" sz="1600" b="1" dirty="0">
                <a:latin typeface="Graphik Starwood" pitchFamily="34" charset="0"/>
              </a:rPr>
              <a:t>To Share for Two</a:t>
            </a:r>
          </a:p>
          <a:p>
            <a:endParaRPr lang="en-US" sz="500" b="1" dirty="0">
              <a:latin typeface="Graphik Starwood" pitchFamily="34" charset="0"/>
            </a:endParaRPr>
          </a:p>
          <a:p>
            <a:r>
              <a:rPr lang="en-US" sz="1000" b="1" dirty="0">
                <a:latin typeface="Graphik Starwood" pitchFamily="34" charset="0"/>
              </a:rPr>
              <a:t>CINGKLAK  330</a:t>
            </a:r>
          </a:p>
          <a:p>
            <a:r>
              <a:rPr lang="en-US" sz="1000" dirty="0">
                <a:latin typeface="Graphik Starwood" pitchFamily="34" charset="0"/>
              </a:rPr>
              <a:t>Selection of authentic Balinese appetizers consisting of beef and chicken </a:t>
            </a:r>
            <a:r>
              <a:rPr lang="en-US" sz="1000" dirty="0" err="1">
                <a:latin typeface="Graphik Starwood" pitchFamily="34" charset="0"/>
              </a:rPr>
              <a:t>satays</a:t>
            </a:r>
            <a:r>
              <a:rPr lang="en-US" sz="1000" dirty="0">
                <a:latin typeface="Graphik Starwood" pitchFamily="34" charset="0"/>
              </a:rPr>
              <a:t>, spring rolls, corn fritters and fried prawn with condiments </a:t>
            </a:r>
          </a:p>
          <a:p>
            <a:endParaRPr lang="en-US" sz="900" b="1" dirty="0">
              <a:latin typeface="Graphik Starwood" pitchFamily="34" charset="0"/>
            </a:endParaRPr>
          </a:p>
          <a:p>
            <a:endParaRPr lang="en-US" sz="900" b="1" dirty="0">
              <a:latin typeface="Graphik Starwood" pitchFamily="34" charset="0"/>
            </a:endParaRPr>
          </a:p>
          <a:p>
            <a:endParaRPr lang="en-US" sz="900" b="1" dirty="0">
              <a:latin typeface="Graphik Starwood" pitchFamily="34" charset="0"/>
            </a:endParaRPr>
          </a:p>
          <a:p>
            <a:r>
              <a:rPr lang="en-US" sz="900" b="1" dirty="0">
                <a:latin typeface="Graphik Starwood" pitchFamily="34" charset="0"/>
              </a:rPr>
              <a:t>   </a:t>
            </a:r>
          </a:p>
          <a:p>
            <a:endParaRPr lang="en-US" sz="1600" b="1" dirty="0">
              <a:latin typeface="Graphik Starwood" pitchFamily="34" charset="0"/>
            </a:endParaRPr>
          </a:p>
          <a:p>
            <a:endParaRPr lang="en-US" sz="1600" b="1" dirty="0">
              <a:latin typeface="Graphik Starwood" pitchFamily="34" charset="0"/>
            </a:endParaRPr>
          </a:p>
          <a:p>
            <a:endParaRPr lang="en-US" sz="900" dirty="0">
              <a:latin typeface="Graphik Starwoo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506" y="6502513"/>
            <a:ext cx="4140319" cy="2446808"/>
          </a:xfrm>
          <a:prstGeom prst="rect">
            <a:avLst/>
          </a:prstGeom>
        </p:spPr>
        <p:txBody>
          <a:bodyPr wrap="square" lIns="91423" tIns="45712" rIns="91423" bIns="45712">
            <a:spAutoFit/>
          </a:bodyPr>
          <a:lstStyle/>
          <a:p>
            <a:r>
              <a:rPr lang="en-US" sz="1600" b="1" dirty="0">
                <a:latin typeface="Graphik Starwood" pitchFamily="34" charset="0"/>
              </a:rPr>
              <a:t>Soups</a:t>
            </a:r>
          </a:p>
          <a:p>
            <a:endParaRPr lang="en-US" sz="700" b="1" dirty="0">
              <a:latin typeface="Graphik Starwood" pitchFamily="34" charset="0"/>
            </a:endParaRPr>
          </a:p>
          <a:p>
            <a:r>
              <a:rPr lang="en-US" sz="1000" b="1" dirty="0">
                <a:latin typeface="Graphik Starwood" pitchFamily="34" charset="0"/>
              </a:rPr>
              <a:t>SOP BUNTUT  120  </a:t>
            </a:r>
            <a:r>
              <a:rPr lang="en-US" sz="1000" dirty="0">
                <a:latin typeface="Graphik Starwood" pitchFamily="34" charset="0"/>
              </a:rPr>
              <a:t> </a:t>
            </a:r>
            <a:endParaRPr lang="en-US" sz="1000" b="1" dirty="0">
              <a:latin typeface="Graphik Starwood" pitchFamily="34" charset="0"/>
            </a:endParaRPr>
          </a:p>
          <a:p>
            <a:r>
              <a:rPr lang="en-US" sz="1000" dirty="0">
                <a:latin typeface="Graphik Starwood" pitchFamily="34" charset="0"/>
              </a:rPr>
              <a:t>Oxtail soup with potato and carrot  </a:t>
            </a:r>
          </a:p>
          <a:p>
            <a:endParaRPr lang="en-US" sz="600" b="1" dirty="0">
              <a:latin typeface="Graphik Starwood" pitchFamily="34" charset="0"/>
            </a:endParaRPr>
          </a:p>
          <a:p>
            <a:r>
              <a:rPr lang="en-US" sz="1000" b="1" dirty="0">
                <a:latin typeface="Graphik Starwood" pitchFamily="34" charset="0"/>
              </a:rPr>
              <a:t>SOP UDANG  120 </a:t>
            </a:r>
          </a:p>
          <a:p>
            <a:r>
              <a:rPr lang="en-US" sz="1000" dirty="0">
                <a:latin typeface="Graphik Starwood" pitchFamily="34" charset="0"/>
              </a:rPr>
              <a:t>Clear prawn broth with mushrooms, flavored </a:t>
            </a:r>
          </a:p>
          <a:p>
            <a:r>
              <a:rPr lang="en-US" sz="1000" dirty="0">
                <a:latin typeface="Graphik Starwood" pitchFamily="34" charset="0"/>
              </a:rPr>
              <a:t>with lemongrass  </a:t>
            </a:r>
          </a:p>
          <a:p>
            <a:endParaRPr lang="en-US" sz="1000" dirty="0">
              <a:latin typeface="Graphik Starwood" pitchFamily="34" charset="0"/>
            </a:endParaRPr>
          </a:p>
          <a:p>
            <a:r>
              <a:rPr lang="en-US" sz="1000" b="1" dirty="0">
                <a:latin typeface="Graphik Starwood" pitchFamily="34" charset="0"/>
              </a:rPr>
              <a:t>SOTO AYAM   110</a:t>
            </a:r>
          </a:p>
          <a:p>
            <a:r>
              <a:rPr lang="en-US" sz="1000" dirty="0">
                <a:latin typeface="Graphik Starwood" pitchFamily="34" charset="0"/>
              </a:rPr>
              <a:t>Hearty Indonesian chicken broth with shredded chicken, </a:t>
            </a:r>
          </a:p>
          <a:p>
            <a:r>
              <a:rPr lang="en-US" sz="1000" dirty="0">
                <a:latin typeface="Graphik Starwood" pitchFamily="34" charset="0"/>
              </a:rPr>
              <a:t>rice vermicelli, tomatoes, fried shallot and quail egg</a:t>
            </a:r>
          </a:p>
          <a:p>
            <a:endParaRPr lang="en-US" sz="1000" dirty="0">
              <a:latin typeface="Graphik Starwood" pitchFamily="34" charset="0"/>
            </a:endParaRPr>
          </a:p>
          <a:p>
            <a:r>
              <a:rPr lang="en-US" sz="1000" b="1" dirty="0">
                <a:latin typeface="Graphik Starwood" pitchFamily="34" charset="0"/>
              </a:rPr>
              <a:t>CREAMY BUTTERNUT  PUMPKIN SOUP 110</a:t>
            </a:r>
          </a:p>
          <a:p>
            <a:r>
              <a:rPr lang="en-US" sz="1000" dirty="0">
                <a:latin typeface="Graphik Starwood" pitchFamily="34" charset="0"/>
              </a:rPr>
              <a:t>Whipped sublime cream and garlic crouton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47292" y="5287088"/>
            <a:ext cx="4519077" cy="984738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9774" tIns="59888" rIns="119774" bIns="59888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0" name="Picture 2" descr="C:\Users\raisua.APAC\AppData\Local\Microsoft\Windows\Temporary Internet Files\Content.Outlook\A414OF9H\Pork_grey cop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4128" y="4038601"/>
            <a:ext cx="230698" cy="124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\\Oa00035c\de-fb-kitchen\Aa-office\Menu Simbols\Symbols_jpg\sustainable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1" y="4038602"/>
            <a:ext cx="190499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Users\raisua.APAC\AppData\Local\Microsoft\Windows\Temporary Internet Files\Content.Outlook\A414OF9H\Ok Icon (2)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473" y="5340960"/>
            <a:ext cx="194978" cy="213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C:\Users\raisua.APAC\AppData\Local\Microsoft\Windows\Temporary Internet Files\Content.Outlook\A414OF9H\Ok Icon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734" y="6967131"/>
            <a:ext cx="231006" cy="253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3" descr="I:\F&amp;B Counsil\Logo Symbols\2013\vegetarian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8464" y="12013809"/>
            <a:ext cx="127229" cy="174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C:\Users\raisua.APAC\AppData\Local\Microsoft\Windows\Temporary Internet Files\Content.Outlook\A414OF9H\Pork_grey cop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976" y="4996418"/>
            <a:ext cx="230698" cy="124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694" y="7598760"/>
            <a:ext cx="97366" cy="14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3" descr="I:\F&amp;B Counsil\Logo Symbols\2013\vegetarian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9583" y="7809272"/>
            <a:ext cx="127229" cy="174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C:\Users\raisua.APAC\AppData\Local\Microsoft\Windows\Temporary Internet Files\Content.Outlook\A414OF9H\dairy-free_final copy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740" y="7022659"/>
            <a:ext cx="165025" cy="16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Rectangle 65"/>
          <p:cNvSpPr/>
          <p:nvPr/>
        </p:nvSpPr>
        <p:spPr>
          <a:xfrm>
            <a:off x="5219301" y="9905646"/>
            <a:ext cx="4115194" cy="1135266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9774" tIns="59888" rIns="119774" bIns="59888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359503" y="8917390"/>
            <a:ext cx="4513223" cy="3216249"/>
          </a:xfrm>
          <a:prstGeom prst="rect">
            <a:avLst/>
          </a:prstGeom>
        </p:spPr>
        <p:txBody>
          <a:bodyPr wrap="square" lIns="91423" tIns="45712" rIns="91423" bIns="45712">
            <a:spAutoFit/>
          </a:bodyPr>
          <a:lstStyle/>
          <a:p>
            <a:r>
              <a:rPr lang="en-US" sz="1600" b="1" dirty="0">
                <a:latin typeface="Graphik Starwood" pitchFamily="34" charset="0"/>
              </a:rPr>
              <a:t>Salads</a:t>
            </a:r>
          </a:p>
          <a:p>
            <a:endParaRPr lang="en-US" sz="700" b="1" dirty="0">
              <a:latin typeface="Graphik Starwood" pitchFamily="34" charset="0"/>
            </a:endParaRPr>
          </a:p>
          <a:p>
            <a:r>
              <a:rPr lang="en-US" sz="1000" b="1" dirty="0">
                <a:latin typeface="Graphik Starwood" pitchFamily="34" charset="0"/>
              </a:rPr>
              <a:t>COUS </a:t>
            </a:r>
            <a:r>
              <a:rPr lang="en-US" sz="1000" b="1" dirty="0" err="1">
                <a:latin typeface="Graphik Starwood" pitchFamily="34" charset="0"/>
              </a:rPr>
              <a:t>COUS</a:t>
            </a:r>
            <a:r>
              <a:rPr lang="en-US" sz="1000" b="1" dirty="0">
                <a:latin typeface="Graphik Starwood" pitchFamily="34" charset="0"/>
              </a:rPr>
              <a:t> AND SUMAC SPICED LAMB SALAD 160</a:t>
            </a:r>
          </a:p>
          <a:p>
            <a:r>
              <a:rPr lang="en-US" sz="1000" dirty="0">
                <a:latin typeface="Graphik Starwood" pitchFamily="34" charset="0"/>
              </a:rPr>
              <a:t>Tzatziki, mint, peppers, roasted </a:t>
            </a:r>
            <a:r>
              <a:rPr lang="en-US" sz="1000" dirty="0" smtClean="0">
                <a:latin typeface="Graphik Starwood" pitchFamily="34" charset="0"/>
              </a:rPr>
              <a:t>pumpkin, </a:t>
            </a:r>
            <a:r>
              <a:rPr lang="en-US" sz="1000" dirty="0" err="1">
                <a:latin typeface="Graphik Starwood" pitchFamily="34" charset="0"/>
              </a:rPr>
              <a:t>kalamata</a:t>
            </a:r>
            <a:r>
              <a:rPr lang="en-US" sz="1000" dirty="0">
                <a:latin typeface="Graphik Starwood" pitchFamily="34" charset="0"/>
              </a:rPr>
              <a:t> olives, </a:t>
            </a:r>
          </a:p>
          <a:p>
            <a:r>
              <a:rPr lang="en-US" sz="1000" dirty="0">
                <a:latin typeface="Graphik Starwood" pitchFamily="34" charset="0"/>
              </a:rPr>
              <a:t>pine nuts and </a:t>
            </a:r>
            <a:r>
              <a:rPr lang="en-US" sz="1000" dirty="0" err="1">
                <a:latin typeface="Graphik Starwood" pitchFamily="34" charset="0"/>
              </a:rPr>
              <a:t>lavash</a:t>
            </a:r>
            <a:r>
              <a:rPr lang="en-US" sz="1000" dirty="0">
                <a:latin typeface="Graphik Starwood" pitchFamily="34" charset="0"/>
              </a:rPr>
              <a:t> 	</a:t>
            </a:r>
          </a:p>
          <a:p>
            <a:pPr lvl="0"/>
            <a:endParaRPr lang="en-US" sz="800" b="1" dirty="0">
              <a:latin typeface="Graphik Starwood" pitchFamily="34" charset="0"/>
            </a:endParaRPr>
          </a:p>
          <a:p>
            <a:r>
              <a:rPr lang="en-US" sz="1000" b="1" dirty="0">
                <a:latin typeface="Graphik Starwood" pitchFamily="34" charset="0"/>
              </a:rPr>
              <a:t>ROASTED BEETROOT SALAD 140</a:t>
            </a:r>
          </a:p>
          <a:p>
            <a:pPr lvl="0"/>
            <a:r>
              <a:rPr lang="en-US" sz="1000" dirty="0">
                <a:latin typeface="Graphik Starwood" pitchFamily="34" charset="0"/>
              </a:rPr>
              <a:t>Honey balsamic dressing, rocket, goat cheese, </a:t>
            </a:r>
          </a:p>
          <a:p>
            <a:pPr lvl="0"/>
            <a:r>
              <a:rPr lang="en-US" sz="1000" dirty="0">
                <a:latin typeface="Graphik Starwood" pitchFamily="34" charset="0"/>
              </a:rPr>
              <a:t>and sunflower seeds</a:t>
            </a:r>
          </a:p>
          <a:p>
            <a:endParaRPr lang="en-US" sz="800" b="1" dirty="0">
              <a:latin typeface="Graphik Starwood" pitchFamily="34" charset="0"/>
            </a:endParaRPr>
          </a:p>
          <a:p>
            <a:r>
              <a:rPr lang="en-US" sz="1000" b="1" dirty="0">
                <a:latin typeface="Graphik Starwood" pitchFamily="34" charset="0"/>
              </a:rPr>
              <a:t>QUINOA SALAD   140</a:t>
            </a:r>
            <a:endParaRPr lang="en-US" sz="1000" dirty="0">
              <a:latin typeface="Graphik Starwood" pitchFamily="34" charset="0"/>
            </a:endParaRPr>
          </a:p>
          <a:p>
            <a:r>
              <a:rPr lang="en-US" sz="1000" dirty="0">
                <a:latin typeface="Graphik Starwood" pitchFamily="34" charset="0"/>
              </a:rPr>
              <a:t>lemon dressing, quinoa, tofu, spinach, avocado, </a:t>
            </a:r>
          </a:p>
          <a:p>
            <a:r>
              <a:rPr lang="en-US" sz="1000" dirty="0">
                <a:latin typeface="Graphik Starwood" pitchFamily="34" charset="0"/>
              </a:rPr>
              <a:t>orange segments and pesto crunch  </a:t>
            </a:r>
          </a:p>
          <a:p>
            <a:endParaRPr lang="en-US" sz="800" b="1" dirty="0">
              <a:latin typeface="Graphik Starwood" pitchFamily="34" charset="0"/>
            </a:endParaRPr>
          </a:p>
          <a:p>
            <a:r>
              <a:rPr lang="en-US" sz="1000" b="1" dirty="0">
                <a:latin typeface="Graphik Starwood" pitchFamily="34" charset="0"/>
              </a:rPr>
              <a:t>CAESAR SALAD  150 </a:t>
            </a:r>
          </a:p>
          <a:p>
            <a:r>
              <a:rPr lang="en-US" sz="1000" dirty="0">
                <a:latin typeface="Graphik Starwood" pitchFamily="34" charset="0"/>
              </a:rPr>
              <a:t>Romaine lettuce, Caesar dressing, candied bacon, poached egg, </a:t>
            </a:r>
          </a:p>
          <a:p>
            <a:r>
              <a:rPr lang="en-US" sz="1000" dirty="0">
                <a:latin typeface="Graphik Starwood" pitchFamily="34" charset="0"/>
              </a:rPr>
              <a:t>anchovy and garlic crouton, with chicken or prawns  </a:t>
            </a:r>
          </a:p>
          <a:p>
            <a:endParaRPr lang="en-US" sz="800" dirty="0">
              <a:latin typeface="Graphik Starwood" pitchFamily="34" charset="0"/>
            </a:endParaRPr>
          </a:p>
          <a:p>
            <a:r>
              <a:rPr lang="en-US" sz="1000" b="1" dirty="0">
                <a:latin typeface="Graphik Starwood" pitchFamily="34" charset="0"/>
              </a:rPr>
              <a:t>GADO </a:t>
            </a:r>
            <a:r>
              <a:rPr lang="en-US" sz="1000" b="1" dirty="0" err="1">
                <a:latin typeface="Graphik Starwood" pitchFamily="34" charset="0"/>
              </a:rPr>
              <a:t>GADO</a:t>
            </a:r>
            <a:r>
              <a:rPr lang="en-US" sz="1000" b="1" dirty="0">
                <a:latin typeface="Graphik Starwood" pitchFamily="34" charset="0"/>
              </a:rPr>
              <a:t>   105 </a:t>
            </a:r>
            <a:endParaRPr lang="en-US" sz="1000" dirty="0">
              <a:latin typeface="Graphik Starwood" pitchFamily="34" charset="0"/>
            </a:endParaRPr>
          </a:p>
          <a:p>
            <a:r>
              <a:rPr lang="en-US" sz="1000" dirty="0">
                <a:latin typeface="Graphik Starwood" pitchFamily="34" charset="0"/>
              </a:rPr>
              <a:t>Indonesian vegetable salad with peanut sauce and </a:t>
            </a:r>
            <a:r>
              <a:rPr lang="en-US" sz="1000" dirty="0" err="1">
                <a:latin typeface="Graphik Starwood" pitchFamily="34" charset="0"/>
              </a:rPr>
              <a:t>emping</a:t>
            </a:r>
            <a:r>
              <a:rPr lang="en-US" sz="1000" dirty="0">
                <a:latin typeface="Graphik Starwood" pitchFamily="34" charset="0"/>
              </a:rPr>
              <a:t> crackers </a:t>
            </a:r>
            <a:endParaRPr lang="en-US" sz="1000" b="1" dirty="0">
              <a:latin typeface="Graphik Starwood" pitchFamily="34" charset="0"/>
            </a:endParaRPr>
          </a:p>
        </p:txBody>
      </p:sp>
      <p:pic>
        <p:nvPicPr>
          <p:cNvPr id="69" name="Picture 2" descr="C:\Users\raisua.APAC\AppData\Local\Microsoft\Windows\Temporary Internet Files\Content.Outlook\A414OF9H\SuperFoods logo_rx_PMS425_369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831" y="10800096"/>
            <a:ext cx="446804" cy="167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3" descr="I:\F&amp;B Counsil\Logo Symbols\2013\vegetarian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825" y="11752081"/>
            <a:ext cx="127229" cy="174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5219301" y="1884462"/>
            <a:ext cx="4231548" cy="7812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1" tIns="45705" rIns="91411" bIns="45705">
            <a:spAutoFit/>
          </a:bodyPr>
          <a:lstStyle/>
          <a:p>
            <a:r>
              <a:rPr lang="en-US" sz="1600" b="1" dirty="0">
                <a:latin typeface="Graphik Starwood" pitchFamily="34" charset="0"/>
              </a:rPr>
              <a:t>Mains</a:t>
            </a:r>
          </a:p>
          <a:p>
            <a:endParaRPr lang="en-US" sz="900" b="1" dirty="0">
              <a:latin typeface="Graphik Starwood" pitchFamily="34" charset="0"/>
            </a:endParaRPr>
          </a:p>
          <a:p>
            <a:pPr>
              <a:lnSpc>
                <a:spcPts val="1300"/>
              </a:lnSpc>
            </a:pPr>
            <a:r>
              <a:rPr lang="en-US" sz="1000" b="1" dirty="0">
                <a:latin typeface="Graphik Starwood" pitchFamily="34" charset="0"/>
              </a:rPr>
              <a:t>IKAN BAKAR  230</a:t>
            </a:r>
          </a:p>
          <a:p>
            <a:pPr>
              <a:lnSpc>
                <a:spcPts val="1300"/>
              </a:lnSpc>
            </a:pPr>
            <a:r>
              <a:rPr lang="en-US" sz="1000" dirty="0">
                <a:latin typeface="Graphik Starwood" pitchFamily="34" charset="0"/>
              </a:rPr>
              <a:t>Grilled whole red snapper with </a:t>
            </a:r>
            <a:r>
              <a:rPr lang="en-US" sz="1000" dirty="0" err="1">
                <a:latin typeface="Graphik Starwood" pitchFamily="34" charset="0"/>
              </a:rPr>
              <a:t>bumbu</a:t>
            </a:r>
            <a:r>
              <a:rPr lang="en-US" sz="1000" dirty="0">
                <a:latin typeface="Graphik Starwood" pitchFamily="34" charset="0"/>
              </a:rPr>
              <a:t> Bali spice  </a:t>
            </a:r>
          </a:p>
          <a:p>
            <a:pPr>
              <a:lnSpc>
                <a:spcPts val="1300"/>
              </a:lnSpc>
            </a:pPr>
            <a:endParaRPr lang="en-US" sz="1000" b="1" dirty="0">
              <a:latin typeface="Graphik Starwood" pitchFamily="34" charset="0"/>
            </a:endParaRPr>
          </a:p>
          <a:p>
            <a:pPr>
              <a:lnSpc>
                <a:spcPts val="1300"/>
              </a:lnSpc>
            </a:pPr>
            <a:r>
              <a:rPr lang="en-US" sz="1000" b="1" dirty="0">
                <a:latin typeface="Graphik Starwood" pitchFamily="34" charset="0"/>
              </a:rPr>
              <a:t>SIAP PANGGANG SUNE  CEKUH 195</a:t>
            </a:r>
          </a:p>
          <a:p>
            <a:pPr>
              <a:lnSpc>
                <a:spcPts val="1300"/>
              </a:lnSpc>
            </a:pPr>
            <a:r>
              <a:rPr lang="en-US" sz="1000" dirty="0">
                <a:latin typeface="Graphik Starwood" pitchFamily="34" charset="0"/>
              </a:rPr>
              <a:t>Coal grilled baby chicken with garlic candle nut, Ikan sambal and  fern tip salad</a:t>
            </a:r>
          </a:p>
          <a:p>
            <a:pPr>
              <a:lnSpc>
                <a:spcPts val="1300"/>
              </a:lnSpc>
            </a:pPr>
            <a:endParaRPr lang="en-US" sz="1000" b="1" dirty="0">
              <a:latin typeface="Graphik Starwood" pitchFamily="34" charset="0"/>
            </a:endParaRPr>
          </a:p>
          <a:p>
            <a:pPr lvl="0">
              <a:lnSpc>
                <a:spcPts val="1300"/>
              </a:lnSpc>
            </a:pPr>
            <a:r>
              <a:rPr lang="en-US" sz="1000" b="1" dirty="0" smtClean="0">
                <a:latin typeface="Graphik Starwood" pitchFamily="34" charset="0"/>
              </a:rPr>
              <a:t>SATE </a:t>
            </a:r>
            <a:r>
              <a:rPr lang="en-US" sz="1000" b="1" dirty="0">
                <a:latin typeface="Graphik Starwood" pitchFamily="34" charset="0"/>
              </a:rPr>
              <a:t>CAMPUR  195</a:t>
            </a:r>
          </a:p>
          <a:p>
            <a:pPr>
              <a:lnSpc>
                <a:spcPts val="1300"/>
              </a:lnSpc>
            </a:pPr>
            <a:r>
              <a:rPr lang="en-US" sz="1000" dirty="0">
                <a:latin typeface="Graphik Starwood" pitchFamily="34" charset="0"/>
              </a:rPr>
              <a:t>Six pieces of Indonesian style mixed satays with peanut sauce and </a:t>
            </a:r>
            <a:r>
              <a:rPr lang="en-US" sz="1000" dirty="0" err="1">
                <a:latin typeface="Graphik Starwood" pitchFamily="34" charset="0"/>
              </a:rPr>
              <a:t>lontong</a:t>
            </a:r>
            <a:r>
              <a:rPr lang="en-US" sz="1000" dirty="0">
                <a:latin typeface="Graphik Starwood" pitchFamily="34" charset="0"/>
              </a:rPr>
              <a:t>  </a:t>
            </a:r>
          </a:p>
          <a:p>
            <a:pPr lvl="0">
              <a:lnSpc>
                <a:spcPts val="1300"/>
              </a:lnSpc>
            </a:pPr>
            <a:endParaRPr lang="en-US" sz="1000" b="1" dirty="0">
              <a:latin typeface="Graphik Starwood" pitchFamily="34" charset="0"/>
            </a:endParaRPr>
          </a:p>
          <a:p>
            <a:pPr lvl="0">
              <a:lnSpc>
                <a:spcPts val="1300"/>
              </a:lnSpc>
            </a:pPr>
            <a:r>
              <a:rPr lang="en-US" sz="1000" b="1" dirty="0">
                <a:latin typeface="Graphik Starwood" pitchFamily="34" charset="0"/>
              </a:rPr>
              <a:t>SATE BABI MANIS PAKIS MEKALAS 195</a:t>
            </a:r>
          </a:p>
          <a:p>
            <a:pPr lvl="0">
              <a:lnSpc>
                <a:spcPts val="1300"/>
              </a:lnSpc>
            </a:pPr>
            <a:r>
              <a:rPr lang="en-US" sz="1000" dirty="0">
                <a:latin typeface="Graphik Starwood" pitchFamily="34" charset="0"/>
              </a:rPr>
              <a:t>Pork sate with fern tip salad and sweet chili sambal </a:t>
            </a:r>
          </a:p>
          <a:p>
            <a:pPr>
              <a:lnSpc>
                <a:spcPts val="1300"/>
              </a:lnSpc>
            </a:pPr>
            <a:endParaRPr lang="en-US" sz="1000" b="1" dirty="0">
              <a:latin typeface="Graphik Starwood" pitchFamily="34" charset="0"/>
            </a:endParaRPr>
          </a:p>
          <a:p>
            <a:pPr>
              <a:lnSpc>
                <a:spcPts val="1300"/>
              </a:lnSpc>
            </a:pPr>
            <a:r>
              <a:rPr lang="en-US" sz="1000" b="1" dirty="0">
                <a:latin typeface="Graphik Starwood" pitchFamily="34" charset="0"/>
              </a:rPr>
              <a:t>SUMATRAN RENDANG  SAPI  275</a:t>
            </a:r>
          </a:p>
          <a:p>
            <a:pPr>
              <a:lnSpc>
                <a:spcPts val="1300"/>
              </a:lnSpc>
            </a:pPr>
            <a:r>
              <a:rPr lang="en-US" sz="1000" dirty="0">
                <a:latin typeface="Graphik Starwood" pitchFamily="34" charset="0"/>
              </a:rPr>
              <a:t>Slow cooked spicy beef dish with complex and unique flavor, </a:t>
            </a:r>
          </a:p>
          <a:p>
            <a:pPr>
              <a:lnSpc>
                <a:spcPts val="1300"/>
              </a:lnSpc>
            </a:pPr>
            <a:r>
              <a:rPr lang="en-US" sz="1000" dirty="0">
                <a:latin typeface="Graphik Starwood" pitchFamily="34" charset="0"/>
              </a:rPr>
              <a:t>rich in spices and cooked with coconut milk, complimented with organic steamed rice </a:t>
            </a:r>
          </a:p>
          <a:p>
            <a:pPr>
              <a:lnSpc>
                <a:spcPts val="1300"/>
              </a:lnSpc>
            </a:pPr>
            <a:endParaRPr lang="en-US" sz="1000" dirty="0">
              <a:latin typeface="Graphik Starwood" pitchFamily="34" charset="0"/>
            </a:endParaRPr>
          </a:p>
          <a:p>
            <a:pPr>
              <a:lnSpc>
                <a:spcPts val="1300"/>
              </a:lnSpc>
            </a:pPr>
            <a:r>
              <a:rPr lang="en-US" sz="1000" b="1" dirty="0">
                <a:latin typeface="Graphik Starwood" pitchFamily="34" charset="0"/>
              </a:rPr>
              <a:t>TIMBUNGAN BABI  215</a:t>
            </a:r>
          </a:p>
          <a:p>
            <a:pPr lvl="0">
              <a:lnSpc>
                <a:spcPts val="1300"/>
              </a:lnSpc>
            </a:pPr>
            <a:r>
              <a:rPr lang="en-US" sz="1000" dirty="0">
                <a:latin typeface="Graphik Starwood" pitchFamily="34" charset="0"/>
              </a:rPr>
              <a:t>Succulent pork ribs braised in </a:t>
            </a:r>
            <a:r>
              <a:rPr lang="en-US" sz="1000" dirty="0" err="1">
                <a:latin typeface="Graphik Starwood" pitchFamily="34" charset="0"/>
              </a:rPr>
              <a:t>bumbu</a:t>
            </a:r>
            <a:r>
              <a:rPr lang="en-US" sz="1000" dirty="0">
                <a:latin typeface="Graphik Starwood" pitchFamily="34" charset="0"/>
              </a:rPr>
              <a:t> </a:t>
            </a:r>
            <a:r>
              <a:rPr lang="en-US" sz="1000" dirty="0" err="1">
                <a:latin typeface="Graphik Starwood" pitchFamily="34" charset="0"/>
              </a:rPr>
              <a:t>kuning</a:t>
            </a:r>
            <a:r>
              <a:rPr lang="en-US" sz="1000" dirty="0">
                <a:latin typeface="Graphik Starwood" pitchFamily="34" charset="0"/>
              </a:rPr>
              <a:t> complemented </a:t>
            </a:r>
          </a:p>
          <a:p>
            <a:pPr lvl="0">
              <a:lnSpc>
                <a:spcPts val="1300"/>
              </a:lnSpc>
            </a:pPr>
            <a:r>
              <a:rPr lang="en-US" sz="1000" dirty="0">
                <a:latin typeface="Graphik Starwood" pitchFamily="34" charset="0"/>
              </a:rPr>
              <a:t>with organic steamed rice  </a:t>
            </a:r>
          </a:p>
          <a:p>
            <a:pPr>
              <a:lnSpc>
                <a:spcPts val="1300"/>
              </a:lnSpc>
            </a:pPr>
            <a:endParaRPr lang="en-US" sz="1000" b="1" dirty="0">
              <a:latin typeface="Graphik Starwood" pitchFamily="34" charset="0"/>
            </a:endParaRPr>
          </a:p>
          <a:p>
            <a:pPr>
              <a:lnSpc>
                <a:spcPts val="1300"/>
              </a:lnSpc>
            </a:pPr>
            <a:r>
              <a:rPr lang="en-US" sz="1000" b="1" dirty="0">
                <a:latin typeface="Graphik Starwood" pitchFamily="34" charset="0"/>
              </a:rPr>
              <a:t>AYAM BETUTU  215 </a:t>
            </a:r>
          </a:p>
          <a:p>
            <a:pPr indent="-476164">
              <a:lnSpc>
                <a:spcPts val="1300"/>
              </a:lnSpc>
            </a:pPr>
            <a:r>
              <a:rPr lang="en-US" sz="1000" dirty="0">
                <a:latin typeface="Graphik Starwood" pitchFamily="34" charset="0"/>
              </a:rPr>
              <a:t>Ayam (chicken) </a:t>
            </a:r>
            <a:r>
              <a:rPr lang="en-US" sz="1000" dirty="0" err="1">
                <a:latin typeface="Graphik Starwood" pitchFamily="34" charset="0"/>
              </a:rPr>
              <a:t>Betutu</a:t>
            </a:r>
            <a:r>
              <a:rPr lang="en-US" sz="1000" dirty="0">
                <a:latin typeface="Graphik Starwood" pitchFamily="34" charset="0"/>
              </a:rPr>
              <a:t> is a traditional dish from </a:t>
            </a:r>
            <a:r>
              <a:rPr lang="en-US" sz="1000" dirty="0" err="1">
                <a:latin typeface="Graphik Starwood" pitchFamily="34" charset="0"/>
              </a:rPr>
              <a:t>Gianyar</a:t>
            </a:r>
            <a:r>
              <a:rPr lang="en-US" sz="1000" dirty="0">
                <a:latin typeface="Graphik Starwood" pitchFamily="34" charset="0"/>
              </a:rPr>
              <a:t> and </a:t>
            </a:r>
            <a:r>
              <a:rPr lang="en-US" sz="1000" dirty="0" err="1">
                <a:latin typeface="Graphik Starwood" pitchFamily="34" charset="0"/>
              </a:rPr>
              <a:t>Gilimanuk</a:t>
            </a:r>
            <a:r>
              <a:rPr lang="en-US" sz="1000" dirty="0">
                <a:latin typeface="Graphik Starwood" pitchFamily="34" charset="0"/>
              </a:rPr>
              <a:t> region in Bali. </a:t>
            </a:r>
            <a:r>
              <a:rPr lang="en-US" sz="1000" dirty="0" err="1">
                <a:latin typeface="Graphik Starwood" pitchFamily="34" charset="0"/>
              </a:rPr>
              <a:t>Bumbu</a:t>
            </a:r>
            <a:r>
              <a:rPr lang="en-US" sz="1000" dirty="0">
                <a:latin typeface="Graphik Starwood" pitchFamily="34" charset="0"/>
              </a:rPr>
              <a:t> (seasoning) and cassava stuffing is used in the cooking process to add delicious flavor to this dish</a:t>
            </a:r>
          </a:p>
          <a:p>
            <a:pPr>
              <a:lnSpc>
                <a:spcPts val="1300"/>
              </a:lnSpc>
            </a:pPr>
            <a:endParaRPr lang="en-US" sz="1000" b="1" dirty="0">
              <a:latin typeface="Graphik Starwood" pitchFamily="34" charset="0"/>
            </a:endParaRPr>
          </a:p>
          <a:p>
            <a:pPr>
              <a:lnSpc>
                <a:spcPts val="1300"/>
              </a:lnSpc>
              <a:tabLst>
                <a:tab pos="0" algn="l"/>
              </a:tabLst>
            </a:pPr>
            <a:r>
              <a:rPr lang="en-US" sz="1000" b="1" dirty="0">
                <a:latin typeface="Graphik Starwood" pitchFamily="34" charset="0"/>
              </a:rPr>
              <a:t>MIE GORENG  195  </a:t>
            </a:r>
          </a:p>
          <a:p>
            <a:pPr>
              <a:lnSpc>
                <a:spcPts val="1300"/>
              </a:lnSpc>
              <a:tabLst>
                <a:tab pos="0" algn="l"/>
              </a:tabLst>
            </a:pPr>
            <a:r>
              <a:rPr lang="en-US" sz="1000" dirty="0">
                <a:latin typeface="Graphik Starwood" pitchFamily="34" charset="0"/>
              </a:rPr>
              <a:t>Indonesian stir fried egg noodles with shredded chicken, </a:t>
            </a:r>
          </a:p>
          <a:p>
            <a:pPr>
              <a:lnSpc>
                <a:spcPts val="1300"/>
              </a:lnSpc>
              <a:tabLst>
                <a:tab pos="0" algn="l"/>
              </a:tabLst>
            </a:pPr>
            <a:r>
              <a:rPr lang="en-US" sz="1000" dirty="0">
                <a:latin typeface="Graphik Starwood" pitchFamily="34" charset="0"/>
              </a:rPr>
              <a:t>sambal, pickles and shrimp crackers  </a:t>
            </a:r>
          </a:p>
          <a:p>
            <a:pPr>
              <a:lnSpc>
                <a:spcPts val="1300"/>
              </a:lnSpc>
              <a:tabLst>
                <a:tab pos="0" algn="l"/>
              </a:tabLst>
            </a:pPr>
            <a:endParaRPr lang="en-US" sz="1000" b="1" dirty="0">
              <a:latin typeface="Graphik Starwood" pitchFamily="34" charset="0"/>
            </a:endParaRPr>
          </a:p>
          <a:p>
            <a:pPr>
              <a:lnSpc>
                <a:spcPts val="1300"/>
              </a:lnSpc>
              <a:tabLst>
                <a:tab pos="0" algn="l"/>
              </a:tabLst>
            </a:pPr>
            <a:r>
              <a:rPr lang="en-US" sz="1000" b="1" dirty="0">
                <a:latin typeface="Graphik Starwood" pitchFamily="34" charset="0"/>
              </a:rPr>
              <a:t>NASI GORENG  195   </a:t>
            </a:r>
          </a:p>
          <a:p>
            <a:pPr>
              <a:lnSpc>
                <a:spcPts val="1300"/>
              </a:lnSpc>
              <a:tabLst>
                <a:tab pos="0" algn="l"/>
              </a:tabLst>
            </a:pPr>
            <a:r>
              <a:rPr lang="en-US" sz="1000" dirty="0">
                <a:latin typeface="Graphik Starwood" pitchFamily="34" charset="0"/>
              </a:rPr>
              <a:t>Indonesian organic fried rice with chicken, fried egg, krupuk, </a:t>
            </a:r>
          </a:p>
          <a:p>
            <a:pPr>
              <a:lnSpc>
                <a:spcPts val="1300"/>
              </a:lnSpc>
              <a:tabLst>
                <a:tab pos="0" algn="l"/>
              </a:tabLst>
            </a:pPr>
            <a:r>
              <a:rPr lang="en-US" sz="1000" dirty="0">
                <a:latin typeface="Graphik Starwood" pitchFamily="34" charset="0"/>
              </a:rPr>
              <a:t>sambal and pickle  </a:t>
            </a:r>
          </a:p>
          <a:p>
            <a:pPr marL="476164" indent="-476164">
              <a:lnSpc>
                <a:spcPts val="1300"/>
              </a:lnSpc>
            </a:pPr>
            <a:endParaRPr lang="en-US" sz="1000" b="1" dirty="0">
              <a:latin typeface="Graphik Starwood" pitchFamily="34" charset="0"/>
            </a:endParaRPr>
          </a:p>
          <a:p>
            <a:pPr marL="476164" indent="-476164">
              <a:lnSpc>
                <a:spcPts val="1300"/>
              </a:lnSpc>
            </a:pPr>
            <a:r>
              <a:rPr lang="en-US" sz="1000" b="1" dirty="0">
                <a:latin typeface="Graphik Starwood" pitchFamily="34" charset="0"/>
              </a:rPr>
              <a:t>MIE KUAH UDANG JAMUR 220</a:t>
            </a:r>
          </a:p>
          <a:p>
            <a:pPr marL="476164" indent="-476164">
              <a:lnSpc>
                <a:spcPts val="1300"/>
              </a:lnSpc>
            </a:pPr>
            <a:r>
              <a:rPr lang="en-US" sz="1000" dirty="0">
                <a:latin typeface="Graphik Starwood" pitchFamily="34" charset="0"/>
              </a:rPr>
              <a:t>Stir fried noodles soup with prawns, mushroom, green vegetables</a:t>
            </a:r>
          </a:p>
          <a:p>
            <a:pPr marL="476164" indent="-476164">
              <a:lnSpc>
                <a:spcPts val="1300"/>
              </a:lnSpc>
            </a:pPr>
            <a:r>
              <a:rPr lang="en-US" sz="1000" dirty="0">
                <a:latin typeface="Graphik Starwood" pitchFamily="34" charset="0"/>
              </a:rPr>
              <a:t>and soft boiled egg</a:t>
            </a:r>
          </a:p>
          <a:p>
            <a:pPr marL="476164" indent="-476164">
              <a:lnSpc>
                <a:spcPts val="1300"/>
              </a:lnSpc>
            </a:pPr>
            <a:endParaRPr lang="en-US" sz="1000" b="1" dirty="0">
              <a:latin typeface="Graphik Starwood" pitchFamily="34" charset="0"/>
            </a:endParaRPr>
          </a:p>
          <a:p>
            <a:pPr marL="476164" indent="-476164">
              <a:lnSpc>
                <a:spcPts val="1300"/>
              </a:lnSpc>
            </a:pPr>
            <a:r>
              <a:rPr lang="en-US" sz="1000" b="1" dirty="0">
                <a:latin typeface="Graphik Starwood" pitchFamily="34" charset="0"/>
              </a:rPr>
              <a:t>NASI CAMPUR  340   </a:t>
            </a:r>
          </a:p>
          <a:p>
            <a:pPr lvl="0">
              <a:lnSpc>
                <a:spcPts val="1300"/>
              </a:lnSpc>
            </a:pPr>
            <a:r>
              <a:rPr lang="en-US" sz="1000" dirty="0">
                <a:latin typeface="Graphik Starwood" pitchFamily="34" charset="0"/>
              </a:rPr>
              <a:t>Platter of fried prawns in sweet basil sauce, Balinese spiced fish in banana leaf, fish sate, </a:t>
            </a:r>
            <a:r>
              <a:rPr lang="en-US" sz="1000" dirty="0" err="1">
                <a:latin typeface="Graphik Starwood" pitchFamily="34" charset="0"/>
              </a:rPr>
              <a:t>timbungan</a:t>
            </a:r>
            <a:r>
              <a:rPr lang="en-US" sz="1000" dirty="0">
                <a:latin typeface="Graphik Starwood" pitchFamily="34" charset="0"/>
              </a:rPr>
              <a:t> </a:t>
            </a:r>
            <a:r>
              <a:rPr lang="en-US" sz="1000" dirty="0" err="1">
                <a:latin typeface="Graphik Starwood" pitchFamily="34" charset="0"/>
              </a:rPr>
              <a:t>babi</a:t>
            </a:r>
            <a:r>
              <a:rPr lang="en-US" sz="1000" dirty="0">
                <a:latin typeface="Graphik Starwood" pitchFamily="34" charset="0"/>
              </a:rPr>
              <a:t>, grilled chicken, sweet bean cake, steamed organic white and yellow rice  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219302" y="9943923"/>
            <a:ext cx="4325937" cy="1231090"/>
          </a:xfrm>
          <a:prstGeom prst="rect">
            <a:avLst/>
          </a:prstGeom>
        </p:spPr>
        <p:txBody>
          <a:bodyPr wrap="square" lIns="91423" tIns="45712" rIns="91423" bIns="45712">
            <a:spAutoFit/>
          </a:bodyPr>
          <a:lstStyle/>
          <a:p>
            <a:r>
              <a:rPr lang="en-US" sz="1600" b="1" dirty="0">
                <a:latin typeface="Graphik Starwood" pitchFamily="34" charset="0"/>
              </a:rPr>
              <a:t>To Share for Two</a:t>
            </a:r>
          </a:p>
          <a:p>
            <a:endParaRPr lang="en-US" sz="900" b="1" dirty="0">
              <a:latin typeface="Graphik Starwood" pitchFamily="34" charset="0"/>
            </a:endParaRPr>
          </a:p>
          <a:p>
            <a:r>
              <a:rPr lang="en-US" sz="1000" b="1" dirty="0">
                <a:latin typeface="Graphik Starwood" pitchFamily="34" charset="0"/>
              </a:rPr>
              <a:t>IKAN LAUT CAMPUR </a:t>
            </a:r>
            <a:r>
              <a:rPr lang="en-US" sz="1000" b="1" dirty="0" smtClean="0">
                <a:latin typeface="Graphik Starwood" pitchFamily="34" charset="0"/>
              </a:rPr>
              <a:t> </a:t>
            </a:r>
            <a:r>
              <a:rPr lang="en-US" sz="1000" b="1" dirty="0" smtClean="0">
                <a:latin typeface="Graphik Starwood" pitchFamily="34" charset="0"/>
              </a:rPr>
              <a:t>895</a:t>
            </a:r>
            <a:endParaRPr lang="en-US" sz="1000" b="1" dirty="0">
              <a:latin typeface="Graphik Starwood" pitchFamily="34" charset="0"/>
            </a:endParaRPr>
          </a:p>
          <a:p>
            <a:r>
              <a:rPr lang="en-US" sz="1000" dirty="0">
                <a:latin typeface="Graphik Starwood" pitchFamily="34" charset="0"/>
              </a:rPr>
              <a:t>Seafood platter - local lobster, jumbo prawn, seabass, </a:t>
            </a:r>
          </a:p>
          <a:p>
            <a:r>
              <a:rPr lang="en-US" sz="1000" dirty="0">
                <a:latin typeface="Graphik Starwood" pitchFamily="34" charset="0"/>
              </a:rPr>
              <a:t>green mussel, minced fish and squid sate cooked over charcoal, </a:t>
            </a:r>
          </a:p>
          <a:p>
            <a:r>
              <a:rPr lang="en-US" sz="1000" dirty="0">
                <a:latin typeface="Graphik Starwood" pitchFamily="34" charset="0"/>
              </a:rPr>
              <a:t>brushed with sambal </a:t>
            </a:r>
          </a:p>
          <a:p>
            <a:endParaRPr lang="en-US" sz="900" dirty="0">
              <a:latin typeface="Graphik Starwood" pitchFamily="34" charset="0"/>
            </a:endParaRPr>
          </a:p>
        </p:txBody>
      </p:sp>
      <p:pic>
        <p:nvPicPr>
          <p:cNvPr id="73" name="Picture 2" descr="C:\Users\raisua.APAC\AppData\Local\Microsoft\Windows\Temporary Internet Files\Content.Outlook\A414OF9H\Pork_grey cop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7991" y="4343400"/>
            <a:ext cx="230698" cy="124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" descr="C:\Users\raisua.APAC\AppData\Local\Microsoft\Windows\Temporary Internet Files\Content.Outlook\A414OF9H\Ok Icon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777" y="9943923"/>
            <a:ext cx="2667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2" descr="C:\Users\raisua.APAC\AppData\Local\Microsoft\Windows\Temporary Internet Files\Content.Outlook\A414OF9H\Pork_grey cop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0283" y="9439326"/>
            <a:ext cx="230698" cy="124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" descr="C:\Users\raisua.APAC\AppData\Local\Microsoft\Windows\Temporary Internet Files\Content.Outlook\A414OF9H\Pork_grey cop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366" y="5817755"/>
            <a:ext cx="230698" cy="124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C:\Users\raisua.APAC\AppData\Local\Microsoft\Windows\Temporary Internet Files\Content.Outlook\A414OF9H\Ok Icon (2)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981" y="2432972"/>
            <a:ext cx="194978" cy="213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7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8714" y="7261969"/>
            <a:ext cx="97366" cy="14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8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129" y="7910732"/>
            <a:ext cx="97366" cy="14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8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794" y="5808071"/>
            <a:ext cx="97366" cy="14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8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4239" y="6629400"/>
            <a:ext cx="97366" cy="14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3" descr="I:\F&amp;B Counsil\Logo Symbols\2013\vegetarian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993" y="8680312"/>
            <a:ext cx="127229" cy="174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8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408" y="5123053"/>
            <a:ext cx="97366" cy="14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raisua.APAC\AppData\Local\Microsoft\Windows\Temporary Internet Files\Content.Outlook\A414OF9H\SuperFoods logo_rx_PMS425_369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306" y="10194075"/>
            <a:ext cx="520562" cy="195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Users\raisua.APAC\AppData\Local\Microsoft\Windows\Temporary Internet Files\Content.Outlook\A414OF9H\SuperFoods logo_rx_PMS425_369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306" y="9634960"/>
            <a:ext cx="457201" cy="171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C:\Users\raisua.APAC\AppData\Local\Microsoft\Windows\Temporary Internet Files\Content.Outlook\A414OF9H\Pork_grey cop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795" y="11405989"/>
            <a:ext cx="230698" cy="124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3" descr="I:\F&amp;B Counsil\Logo Symbols\2013\vegetarian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608" y="10793519"/>
            <a:ext cx="127229" cy="174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3" descr="I:\F&amp;B Counsil\Logo Symbols\2013\vegetarian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436" y="10204645"/>
            <a:ext cx="127229" cy="174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Rectangle 43"/>
          <p:cNvSpPr/>
          <p:nvPr/>
        </p:nvSpPr>
        <p:spPr>
          <a:xfrm>
            <a:off x="32650" y="12954000"/>
            <a:ext cx="9148005" cy="585050"/>
          </a:xfrm>
          <a:prstGeom prst="rect">
            <a:avLst/>
          </a:prstGeom>
        </p:spPr>
        <p:txBody>
          <a:bodyPr wrap="square" lIns="122191" tIns="61096" rIns="122191" bIns="61096">
            <a:spAutoFit/>
          </a:bodyPr>
          <a:lstStyle/>
          <a:p>
            <a:pPr marL="636413" indent="-636413">
              <a:lnSpc>
                <a:spcPts val="1200"/>
              </a:lnSpc>
            </a:pPr>
            <a:r>
              <a:rPr lang="en-US" sz="1100" b="1" dirty="0" smtClean="0">
                <a:latin typeface="Graphik Starwood" pitchFamily="34" charset="0"/>
              </a:rPr>
              <a:t>Prices </a:t>
            </a:r>
            <a:r>
              <a:rPr lang="en-US" sz="1100" b="1" dirty="0">
                <a:latin typeface="Graphik Starwood" pitchFamily="34" charset="0"/>
              </a:rPr>
              <a:t>are </a:t>
            </a:r>
            <a:r>
              <a:rPr lang="en-US" sz="1100" b="1" dirty="0" smtClean="0">
                <a:latin typeface="Graphik Starwood" pitchFamily="34" charset="0"/>
              </a:rPr>
              <a:t>in </a:t>
            </a:r>
            <a:r>
              <a:rPr lang="en-US" sz="1100" b="1" dirty="0">
                <a:latin typeface="Graphik Starwood" pitchFamily="34" charset="0"/>
              </a:rPr>
              <a:t>thousand IDR, 21% government tax and service charge is applicable </a:t>
            </a:r>
            <a:endParaRPr lang="en-US" sz="1100" b="1" dirty="0" smtClean="0">
              <a:latin typeface="Graphik Starwood" pitchFamily="34" charset="0"/>
            </a:endParaRPr>
          </a:p>
          <a:p>
            <a:pPr marL="636413" indent="-636413">
              <a:lnSpc>
                <a:spcPts val="1200"/>
              </a:lnSpc>
            </a:pPr>
            <a:endParaRPr lang="en-US" sz="1100" b="1" dirty="0" smtClean="0">
              <a:latin typeface="Graphik Starwood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050" b="1" dirty="0" smtClean="0">
                <a:latin typeface="Graphik Starwood" pitchFamily="34" charset="0"/>
              </a:rPr>
              <a:t>If you have any concerns regarding food allergies, please alert your server prior to ordering.</a:t>
            </a:r>
          </a:p>
        </p:txBody>
      </p:sp>
    </p:spTree>
    <p:extLst>
      <p:ext uri="{BB962C8B-B14F-4D97-AF65-F5344CB8AC3E}">
        <p14:creationId xmlns:p14="http://schemas.microsoft.com/office/powerpoint/2010/main" val="366124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Picture 2" descr="C:\Users\raisua.APAC\AppData\Local\Microsoft\Windows\Temporary Internet Files\Content.Outlook\A414OF9H\SuperFoods logo_rx_PMS425_369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7178" y="1117664"/>
            <a:ext cx="540379" cy="203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" descr="\\Oa00035c\de-fb-kitchen\Aa-office\Menu Simbols\Symbols_jpg\sustainabl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91310" y="11512769"/>
            <a:ext cx="197791" cy="168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109043" y="802898"/>
            <a:ext cx="5042520" cy="689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11" tIns="45705" rIns="91411" bIns="45705">
            <a:spAutoFit/>
          </a:bodyPr>
          <a:lstStyle/>
          <a:p>
            <a:r>
              <a:rPr lang="en-US" sz="1700" b="1" i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	</a:t>
            </a:r>
            <a:endParaRPr lang="en-US" sz="1100" i="1" dirty="0">
              <a:latin typeface="Georgia" pitchFamily="18" charset="0"/>
            </a:endParaRPr>
          </a:p>
          <a:p>
            <a:pPr>
              <a:lnSpc>
                <a:spcPts val="1300"/>
              </a:lnSpc>
            </a:pPr>
            <a:endParaRPr lang="en-US" sz="1100" i="1" dirty="0">
              <a:latin typeface="Georgia" pitchFamily="18" charset="0"/>
            </a:endParaRPr>
          </a:p>
          <a:p>
            <a:endParaRPr lang="en-US" sz="1100" i="1" dirty="0">
              <a:latin typeface="Georgia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6516" y="1935912"/>
            <a:ext cx="4432242" cy="3529155"/>
          </a:xfrm>
          <a:prstGeom prst="rect">
            <a:avLst/>
          </a:prstGeom>
        </p:spPr>
        <p:txBody>
          <a:bodyPr wrap="square" lIns="91423" tIns="45712" rIns="91423" bIns="45712">
            <a:spAutoFit/>
          </a:bodyPr>
          <a:lstStyle/>
          <a:p>
            <a:pPr>
              <a:lnSpc>
                <a:spcPts val="1300"/>
              </a:lnSpc>
            </a:pPr>
            <a:r>
              <a:rPr lang="en-US" sz="1600" b="1" dirty="0">
                <a:latin typeface="Graphik Starwood" pitchFamily="34" charset="0"/>
              </a:rPr>
              <a:t>All Time Favorites</a:t>
            </a:r>
          </a:p>
          <a:p>
            <a:pPr>
              <a:lnSpc>
                <a:spcPts val="1300"/>
              </a:lnSpc>
            </a:pPr>
            <a:endParaRPr lang="en-US" sz="900" b="1" dirty="0">
              <a:latin typeface="Graphik Starwood" pitchFamily="34" charset="0"/>
            </a:endParaRPr>
          </a:p>
          <a:p>
            <a:pPr>
              <a:lnSpc>
                <a:spcPts val="1300"/>
              </a:lnSpc>
            </a:pPr>
            <a:endParaRPr lang="en-US" sz="1000" dirty="0">
              <a:latin typeface="Graphik Starwood" pitchFamily="34" charset="0"/>
            </a:endParaRPr>
          </a:p>
          <a:p>
            <a:pPr>
              <a:lnSpc>
                <a:spcPts val="1300"/>
              </a:lnSpc>
            </a:pPr>
            <a:r>
              <a:rPr lang="en-US" sz="1000" b="1" dirty="0">
                <a:latin typeface="Graphik Starwood" pitchFamily="34" charset="0"/>
              </a:rPr>
              <a:t>FISH N’ CHIPS  180</a:t>
            </a:r>
            <a:r>
              <a:rPr lang="en-US" sz="1000" dirty="0">
                <a:latin typeface="Graphik Starwood" pitchFamily="34" charset="0"/>
              </a:rPr>
              <a:t>   </a:t>
            </a:r>
            <a:endParaRPr lang="en-US" sz="1000" b="1" dirty="0">
              <a:latin typeface="Graphik Starwood" pitchFamily="34" charset="0"/>
            </a:endParaRPr>
          </a:p>
          <a:p>
            <a:pPr>
              <a:lnSpc>
                <a:spcPts val="1300"/>
              </a:lnSpc>
            </a:pPr>
            <a:r>
              <a:rPr lang="en-US" sz="1000" dirty="0" err="1">
                <a:latin typeface="Graphik Starwood" pitchFamily="34" charset="0"/>
              </a:rPr>
              <a:t>Bintang</a:t>
            </a:r>
            <a:r>
              <a:rPr lang="en-US" sz="1000" dirty="0">
                <a:latin typeface="Graphik Starwood" pitchFamily="34" charset="0"/>
              </a:rPr>
              <a:t> battered snapper fillet, with cabbage salad, </a:t>
            </a:r>
            <a:endParaRPr lang="en-US" sz="1000" dirty="0" smtClean="0">
              <a:latin typeface="Graphik Starwood" pitchFamily="34" charset="0"/>
            </a:endParaRPr>
          </a:p>
          <a:p>
            <a:pPr>
              <a:lnSpc>
                <a:spcPts val="1300"/>
              </a:lnSpc>
            </a:pPr>
            <a:r>
              <a:rPr lang="en-US" sz="1000" dirty="0" smtClean="0">
                <a:latin typeface="Graphik Starwood" pitchFamily="34" charset="0"/>
              </a:rPr>
              <a:t>tartare </a:t>
            </a:r>
            <a:r>
              <a:rPr lang="en-US" sz="1000" dirty="0">
                <a:latin typeface="Graphik Starwood" pitchFamily="34" charset="0"/>
              </a:rPr>
              <a:t>sauce and French fries </a:t>
            </a:r>
          </a:p>
          <a:p>
            <a:pPr>
              <a:lnSpc>
                <a:spcPts val="1300"/>
              </a:lnSpc>
            </a:pPr>
            <a:endParaRPr lang="en-US" sz="1000" dirty="0" smtClean="0">
              <a:latin typeface="Graphik Starwood" pitchFamily="34" charset="0"/>
            </a:endParaRPr>
          </a:p>
          <a:p>
            <a:pPr>
              <a:lnSpc>
                <a:spcPts val="1300"/>
              </a:lnSpc>
            </a:pPr>
            <a:endParaRPr lang="en-US" sz="1000" dirty="0">
              <a:latin typeface="Graphik Starwood" pitchFamily="34" charset="0"/>
            </a:endParaRPr>
          </a:p>
          <a:p>
            <a:pPr>
              <a:lnSpc>
                <a:spcPts val="1300"/>
              </a:lnSpc>
            </a:pPr>
            <a:r>
              <a:rPr lang="en-US" sz="1000" b="1" dirty="0">
                <a:latin typeface="Graphik Starwood" pitchFamily="34" charset="0"/>
              </a:rPr>
              <a:t>BEEF BURGER  180   </a:t>
            </a:r>
          </a:p>
          <a:p>
            <a:pPr>
              <a:lnSpc>
                <a:spcPts val="1300"/>
              </a:lnSpc>
            </a:pPr>
            <a:r>
              <a:rPr lang="en-US" sz="1000" dirty="0">
                <a:latin typeface="Graphik Starwood" pitchFamily="34" charset="0"/>
              </a:rPr>
              <a:t>Australian beef in sesame bun with onion jam, lettuce, tomato, </a:t>
            </a:r>
          </a:p>
          <a:p>
            <a:pPr>
              <a:lnSpc>
                <a:spcPts val="1300"/>
              </a:lnSpc>
            </a:pPr>
            <a:r>
              <a:rPr lang="en-US" sz="1000" dirty="0">
                <a:latin typeface="Graphik Starwood" pitchFamily="34" charset="0"/>
              </a:rPr>
              <a:t>beef bacon, fried egg, cheddar cheese and French fries  </a:t>
            </a:r>
          </a:p>
          <a:p>
            <a:endParaRPr lang="en-US" sz="1000" strike="sngStrike" dirty="0" smtClean="0">
              <a:latin typeface="Graphik Starwood" pitchFamily="34" charset="0"/>
            </a:endParaRPr>
          </a:p>
          <a:p>
            <a:endParaRPr lang="en-US" sz="1000" strike="sngStrike" dirty="0">
              <a:latin typeface="Graphik Starwood" pitchFamily="34" charset="0"/>
            </a:endParaRPr>
          </a:p>
          <a:p>
            <a:r>
              <a:rPr lang="en-US" sz="1000" b="1" dirty="0">
                <a:latin typeface="Graphik Starwood" pitchFamily="34" charset="0"/>
              </a:rPr>
              <a:t>BALINESE PORK BURGER 180</a:t>
            </a:r>
          </a:p>
          <a:p>
            <a:r>
              <a:rPr lang="en-US" sz="1000" dirty="0" err="1">
                <a:latin typeface="Graphik Starwood" pitchFamily="34" charset="0"/>
              </a:rPr>
              <a:t>Bumbu</a:t>
            </a:r>
            <a:r>
              <a:rPr lang="en-US" sz="1000" dirty="0">
                <a:latin typeface="Graphik Starwood" pitchFamily="34" charset="0"/>
              </a:rPr>
              <a:t> </a:t>
            </a:r>
            <a:r>
              <a:rPr lang="en-US" sz="1000" dirty="0" err="1">
                <a:latin typeface="Graphik Starwood" pitchFamily="34" charset="0"/>
              </a:rPr>
              <a:t>bali</a:t>
            </a:r>
            <a:r>
              <a:rPr lang="en-US" sz="1000" dirty="0">
                <a:latin typeface="Graphik Starwood" pitchFamily="34" charset="0"/>
              </a:rPr>
              <a:t> spiced pork, </a:t>
            </a:r>
            <a:r>
              <a:rPr lang="en-US" sz="1000" dirty="0" err="1">
                <a:latin typeface="Graphik Starwood" pitchFamily="34" charset="0"/>
              </a:rPr>
              <a:t>kacang</a:t>
            </a:r>
            <a:r>
              <a:rPr lang="en-US" sz="1000" dirty="0">
                <a:latin typeface="Graphik Starwood" pitchFamily="34" charset="0"/>
              </a:rPr>
              <a:t> </a:t>
            </a:r>
            <a:r>
              <a:rPr lang="en-US" sz="1000" dirty="0" err="1">
                <a:latin typeface="Graphik Starwood" pitchFamily="34" charset="0"/>
              </a:rPr>
              <a:t>mekalas</a:t>
            </a:r>
            <a:r>
              <a:rPr lang="en-US" sz="1000" dirty="0">
                <a:latin typeface="Graphik Starwood" pitchFamily="34" charset="0"/>
              </a:rPr>
              <a:t>, sambal </a:t>
            </a:r>
            <a:r>
              <a:rPr lang="en-US" sz="1000" dirty="0" err="1">
                <a:latin typeface="Graphik Starwood" pitchFamily="34" charset="0"/>
              </a:rPr>
              <a:t>hijau</a:t>
            </a:r>
            <a:r>
              <a:rPr lang="en-US" sz="1000" dirty="0">
                <a:latin typeface="Graphik Starwood" pitchFamily="34" charset="0"/>
              </a:rPr>
              <a:t> mayo</a:t>
            </a:r>
            <a:r>
              <a:rPr lang="en-US" sz="1000" dirty="0" smtClean="0">
                <a:latin typeface="Graphik Starwood" pitchFamily="34" charset="0"/>
              </a:rPr>
              <a:t>,</a:t>
            </a:r>
          </a:p>
          <a:p>
            <a:r>
              <a:rPr lang="en-US" sz="1000" dirty="0" smtClean="0">
                <a:latin typeface="Graphik Starwood" pitchFamily="34" charset="0"/>
              </a:rPr>
              <a:t> </a:t>
            </a:r>
            <a:r>
              <a:rPr lang="en-US" sz="1000" dirty="0">
                <a:latin typeface="Graphik Starwood" pitchFamily="34" charset="0"/>
              </a:rPr>
              <a:t>fried egg, assorted leaves and French fries </a:t>
            </a:r>
          </a:p>
          <a:p>
            <a:pPr>
              <a:lnSpc>
                <a:spcPts val="1300"/>
              </a:lnSpc>
            </a:pPr>
            <a:endParaRPr lang="en-US" sz="1000" b="1" dirty="0" smtClean="0">
              <a:latin typeface="Graphik Starwood" pitchFamily="34" charset="0"/>
            </a:endParaRPr>
          </a:p>
          <a:p>
            <a:pPr>
              <a:lnSpc>
                <a:spcPts val="1300"/>
              </a:lnSpc>
            </a:pPr>
            <a:endParaRPr lang="en-US" sz="1000" b="1" dirty="0">
              <a:latin typeface="Graphik Starwood" pitchFamily="34" charset="0"/>
            </a:endParaRPr>
          </a:p>
          <a:p>
            <a:pPr>
              <a:lnSpc>
                <a:spcPts val="1300"/>
              </a:lnSpc>
            </a:pPr>
            <a:r>
              <a:rPr lang="en-US" sz="1000" b="1" dirty="0">
                <a:latin typeface="Graphik Starwood" pitchFamily="34" charset="0"/>
              </a:rPr>
              <a:t>CHICKEN AVOCADO BURGER  180   </a:t>
            </a:r>
          </a:p>
          <a:p>
            <a:pPr>
              <a:lnSpc>
                <a:spcPts val="1300"/>
              </a:lnSpc>
            </a:pPr>
            <a:r>
              <a:rPr lang="en-US" sz="1000" dirty="0">
                <a:latin typeface="Graphik Starwood" pitchFamily="34" charset="0"/>
              </a:rPr>
              <a:t>Cajun spiced chicken, tomato relish</a:t>
            </a:r>
            <a:r>
              <a:rPr lang="en-US" sz="1000" dirty="0" smtClean="0">
                <a:latin typeface="Graphik Starwood" pitchFamily="34" charset="0"/>
              </a:rPr>
              <a:t>, </a:t>
            </a:r>
            <a:r>
              <a:rPr lang="en-US" sz="1000" dirty="0">
                <a:latin typeface="Graphik Starwood" pitchFamily="34" charset="0"/>
              </a:rPr>
              <a:t>avocado, grilled salami, </a:t>
            </a:r>
          </a:p>
          <a:p>
            <a:pPr>
              <a:lnSpc>
                <a:spcPts val="1300"/>
              </a:lnSpc>
            </a:pPr>
            <a:r>
              <a:rPr lang="en-US" sz="1000" dirty="0">
                <a:latin typeface="Graphik Starwood" pitchFamily="34" charset="0"/>
              </a:rPr>
              <a:t>cheddar cheese and French fries </a:t>
            </a:r>
          </a:p>
        </p:txBody>
      </p:sp>
      <p:pic>
        <p:nvPicPr>
          <p:cNvPr id="57" name="Picture 56" descr="I:\01 LOGO\Ikan\Ikan Log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5" y="265995"/>
            <a:ext cx="837033" cy="953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0" name="Straight Connector 59"/>
          <p:cNvCxnSpPr/>
          <p:nvPr/>
        </p:nvCxnSpPr>
        <p:spPr>
          <a:xfrm>
            <a:off x="398464" y="1475518"/>
            <a:ext cx="8632254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Picture 2" descr="C:\Users\raisua.APAC\AppData\Local\Microsoft\Windows\Temporary Internet Files\Content.Outlook\A414OF9H\Pork_grey cop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830" y="4428439"/>
            <a:ext cx="230698" cy="124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7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401993"/>
            <a:ext cx="97366" cy="14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7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93519" y="6244478"/>
            <a:ext cx="97366" cy="14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2" descr="C:\Users\raisua.APAC\AppData\Local\Microsoft\Windows\Temporary Internet Files\Content.Outlook\A414OF9H\Ok Icon (2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08107" y="10202610"/>
            <a:ext cx="229174" cy="25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Users\raisua.APAC\AppData\Local\Microsoft\Windows\Temporary Internet Files\Content.Outlook\A414OF9H\Ok Icon (2)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976" y="7845748"/>
            <a:ext cx="193794" cy="21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:\Users\raisua.APAC\AppData\Local\Microsoft\Windows\Temporary Internet Files\Content.Outlook\A414OF9H\Ok Icon (2)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7960" y="3859452"/>
            <a:ext cx="193794" cy="21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Rectangle 37"/>
          <p:cNvSpPr/>
          <p:nvPr/>
        </p:nvSpPr>
        <p:spPr>
          <a:xfrm>
            <a:off x="5013960" y="1973589"/>
            <a:ext cx="3962400" cy="3539414"/>
          </a:xfrm>
          <a:prstGeom prst="rect">
            <a:avLst/>
          </a:prstGeom>
        </p:spPr>
        <p:txBody>
          <a:bodyPr wrap="square" lIns="91423" tIns="45712" rIns="91423" bIns="45712">
            <a:spAutoFit/>
          </a:bodyPr>
          <a:lstStyle/>
          <a:p>
            <a:r>
              <a:rPr lang="en-US" sz="1600" b="1" dirty="0">
                <a:latin typeface="Graphik Starwood" pitchFamily="34" charset="0"/>
              </a:rPr>
              <a:t>On the side     </a:t>
            </a:r>
            <a:r>
              <a:rPr lang="en-US" sz="1600" b="1" dirty="0" smtClean="0">
                <a:latin typeface="Graphik Starwood" pitchFamily="34" charset="0"/>
              </a:rPr>
              <a:t> 50</a:t>
            </a:r>
            <a:endParaRPr lang="en-US" sz="1600" b="1" dirty="0">
              <a:latin typeface="Graphik Starwood" pitchFamily="34" charset="0"/>
            </a:endParaRPr>
          </a:p>
          <a:p>
            <a:endParaRPr lang="en-US" sz="900" b="1" dirty="0">
              <a:latin typeface="Graphik Starwood" pitchFamily="34" charset="0"/>
            </a:endParaRPr>
          </a:p>
          <a:p>
            <a:r>
              <a:rPr lang="en-US" sz="1000" b="1" dirty="0">
                <a:latin typeface="Graphik Starwood" pitchFamily="34" charset="0"/>
              </a:rPr>
              <a:t>STEAMED  VEGETABLES   </a:t>
            </a:r>
          </a:p>
          <a:p>
            <a:endParaRPr lang="en-US" sz="1000" b="1" dirty="0">
              <a:latin typeface="Graphik Starwood" pitchFamily="34" charset="0"/>
            </a:endParaRPr>
          </a:p>
          <a:p>
            <a:r>
              <a:rPr lang="en-US" sz="1000" b="1" dirty="0">
                <a:latin typeface="Graphik Starwood" pitchFamily="34" charset="0"/>
              </a:rPr>
              <a:t>FRENCH FRIES   </a:t>
            </a:r>
            <a:endParaRPr lang="en-US" sz="1000" dirty="0">
              <a:latin typeface="Graphik Starwood" pitchFamily="34" charset="0"/>
            </a:endParaRPr>
          </a:p>
          <a:p>
            <a:r>
              <a:rPr lang="en-US" sz="1000" dirty="0">
                <a:latin typeface="Graphik Starwood" pitchFamily="34" charset="0"/>
              </a:rPr>
              <a:t>with sour cream &amp; sweet chili sauce</a:t>
            </a:r>
          </a:p>
          <a:p>
            <a:endParaRPr lang="en-US" sz="1000" dirty="0">
              <a:latin typeface="Graphik Starwood" pitchFamily="34" charset="0"/>
            </a:endParaRPr>
          </a:p>
          <a:p>
            <a:r>
              <a:rPr lang="en-US" sz="1000" b="1" dirty="0">
                <a:latin typeface="Graphik Starwood" pitchFamily="34" charset="0"/>
              </a:rPr>
              <a:t>GARDEN SALAD</a:t>
            </a:r>
          </a:p>
          <a:p>
            <a:r>
              <a:rPr lang="en-US" sz="1000" dirty="0">
                <a:latin typeface="Graphik Starwood" pitchFamily="34" charset="0"/>
              </a:rPr>
              <a:t>sunflower seeds, lemon dressing</a:t>
            </a:r>
          </a:p>
          <a:p>
            <a:endParaRPr lang="en-US" sz="1000" dirty="0">
              <a:latin typeface="Graphik Starwood" pitchFamily="34" charset="0"/>
            </a:endParaRPr>
          </a:p>
          <a:p>
            <a:r>
              <a:rPr lang="en-US" sz="1000" b="1" dirty="0">
                <a:latin typeface="Graphik Starwood" pitchFamily="34" charset="0"/>
              </a:rPr>
              <a:t>NASI GORENG   </a:t>
            </a:r>
          </a:p>
          <a:p>
            <a:r>
              <a:rPr lang="en-US" sz="1000" dirty="0">
                <a:latin typeface="Graphik Starwood" pitchFamily="34" charset="0"/>
              </a:rPr>
              <a:t>Indonesian vegetarian fried rice with sambal</a:t>
            </a:r>
          </a:p>
          <a:p>
            <a:endParaRPr lang="en-US" sz="1000" dirty="0">
              <a:latin typeface="Graphik Starwood" pitchFamily="34" charset="0"/>
            </a:endParaRPr>
          </a:p>
          <a:p>
            <a:r>
              <a:rPr lang="en-US" sz="1000" b="1" dirty="0">
                <a:latin typeface="Graphik Starwood" pitchFamily="34" charset="0"/>
              </a:rPr>
              <a:t>SAYUR URAP   </a:t>
            </a:r>
          </a:p>
          <a:p>
            <a:r>
              <a:rPr lang="en-US" sz="1000" dirty="0">
                <a:latin typeface="Graphik Starwood" pitchFamily="34" charset="0"/>
              </a:rPr>
              <a:t>Mixed vegetables tossed with coconut</a:t>
            </a:r>
          </a:p>
          <a:p>
            <a:endParaRPr lang="en-US" sz="1000" dirty="0">
              <a:latin typeface="Graphik Starwood" pitchFamily="34" charset="0"/>
            </a:endParaRPr>
          </a:p>
          <a:p>
            <a:r>
              <a:rPr lang="en-US" sz="1000" b="1" dirty="0">
                <a:latin typeface="Graphik Starwood" pitchFamily="34" charset="0"/>
              </a:rPr>
              <a:t>TUMIS KANGKUNG   </a:t>
            </a:r>
          </a:p>
          <a:p>
            <a:r>
              <a:rPr lang="en-US" sz="1000" dirty="0">
                <a:latin typeface="Graphik Starwood" pitchFamily="34" charset="0"/>
              </a:rPr>
              <a:t>Stir fried local watercress with garlic</a:t>
            </a:r>
          </a:p>
          <a:p>
            <a:endParaRPr lang="en-US" sz="1000" dirty="0">
              <a:latin typeface="Graphik Starwood" pitchFamily="34" charset="0"/>
            </a:endParaRPr>
          </a:p>
          <a:p>
            <a:r>
              <a:rPr lang="en-US" sz="1000" b="1" dirty="0">
                <a:latin typeface="Graphik Starwood" pitchFamily="34" charset="0"/>
              </a:rPr>
              <a:t>TUMIS SAYUR   </a:t>
            </a:r>
          </a:p>
          <a:p>
            <a:r>
              <a:rPr lang="en-US" sz="1000" dirty="0">
                <a:latin typeface="Graphik Starwood" pitchFamily="34" charset="0"/>
              </a:rPr>
              <a:t>Stir fried vegetables with silky tofu</a:t>
            </a:r>
          </a:p>
          <a:p>
            <a:endParaRPr lang="en-US" sz="900" dirty="0"/>
          </a:p>
        </p:txBody>
      </p:sp>
      <p:sp>
        <p:nvSpPr>
          <p:cNvPr id="39" name="Rectangle 38"/>
          <p:cNvSpPr/>
          <p:nvPr/>
        </p:nvSpPr>
        <p:spPr>
          <a:xfrm>
            <a:off x="5013960" y="5789750"/>
            <a:ext cx="4480560" cy="4324245"/>
          </a:xfrm>
          <a:prstGeom prst="rect">
            <a:avLst/>
          </a:prstGeom>
        </p:spPr>
        <p:txBody>
          <a:bodyPr wrap="square" lIns="91423" tIns="45712" rIns="91423" bIns="45712">
            <a:spAutoFit/>
          </a:bodyPr>
          <a:lstStyle/>
          <a:p>
            <a:pPr>
              <a:lnSpc>
                <a:spcPts val="1470"/>
              </a:lnSpc>
            </a:pPr>
            <a:r>
              <a:rPr lang="en-US" sz="1600" b="1" dirty="0">
                <a:latin typeface="Graphik Starwood" pitchFamily="34" charset="0"/>
              </a:rPr>
              <a:t>Desserts  60</a:t>
            </a:r>
          </a:p>
          <a:p>
            <a:pPr>
              <a:lnSpc>
                <a:spcPts val="1470"/>
              </a:lnSpc>
            </a:pPr>
            <a:endParaRPr lang="en-US" sz="900" b="1" dirty="0">
              <a:latin typeface="Graphik Starwood" pitchFamily="34" charset="0"/>
            </a:endParaRPr>
          </a:p>
          <a:p>
            <a:pPr>
              <a:lnSpc>
                <a:spcPts val="1470"/>
              </a:lnSpc>
            </a:pPr>
            <a:r>
              <a:rPr lang="en-US" sz="1000" b="1" dirty="0">
                <a:latin typeface="Graphik Starwood" pitchFamily="34" charset="0"/>
              </a:rPr>
              <a:t>EAST MEET WEST CRÈME BRULEE </a:t>
            </a:r>
          </a:p>
          <a:p>
            <a:pPr>
              <a:lnSpc>
                <a:spcPts val="1470"/>
              </a:lnSpc>
            </a:pPr>
            <a:r>
              <a:rPr lang="en-US" sz="1000" dirty="0">
                <a:latin typeface="Graphik Starwood" pitchFamily="34" charset="0"/>
              </a:rPr>
              <a:t>Vanilla and kaffir lime infused custard, avocado sorbet and fruit salad</a:t>
            </a:r>
          </a:p>
          <a:p>
            <a:pPr>
              <a:lnSpc>
                <a:spcPts val="1470"/>
              </a:lnSpc>
            </a:pPr>
            <a:endParaRPr lang="en-US" sz="1000" dirty="0">
              <a:latin typeface="Graphik Starwood" pitchFamily="34" charset="0"/>
            </a:endParaRPr>
          </a:p>
          <a:p>
            <a:pPr>
              <a:lnSpc>
                <a:spcPts val="1470"/>
              </a:lnSpc>
            </a:pPr>
            <a:r>
              <a:rPr lang="en-US" sz="1000" b="1" dirty="0">
                <a:latin typeface="Graphik Starwood" pitchFamily="34" charset="0"/>
              </a:rPr>
              <a:t>CHOCOLATE DELIGHT</a:t>
            </a:r>
          </a:p>
          <a:p>
            <a:pPr>
              <a:lnSpc>
                <a:spcPts val="1470"/>
              </a:lnSpc>
            </a:pPr>
            <a:r>
              <a:rPr lang="en-US" sz="1000" dirty="0">
                <a:latin typeface="Graphik Starwood" pitchFamily="34" charset="0"/>
              </a:rPr>
              <a:t>Cointreau ganache encased chocolate mousse, </a:t>
            </a:r>
          </a:p>
          <a:p>
            <a:pPr>
              <a:lnSpc>
                <a:spcPts val="1470"/>
              </a:lnSpc>
            </a:pPr>
            <a:r>
              <a:rPr lang="en-US" sz="1000" dirty="0">
                <a:latin typeface="Graphik Starwood" pitchFamily="34" charset="0"/>
              </a:rPr>
              <a:t>vanilla bean ice cream</a:t>
            </a:r>
          </a:p>
          <a:p>
            <a:pPr>
              <a:lnSpc>
                <a:spcPts val="1470"/>
              </a:lnSpc>
            </a:pPr>
            <a:endParaRPr lang="en-US" sz="1000" b="1" dirty="0">
              <a:latin typeface="Graphik Starwood" pitchFamily="34" charset="0"/>
            </a:endParaRPr>
          </a:p>
          <a:p>
            <a:pPr>
              <a:lnSpc>
                <a:spcPts val="1470"/>
              </a:lnSpc>
            </a:pPr>
            <a:r>
              <a:rPr lang="en-US" sz="1000" b="1" dirty="0">
                <a:latin typeface="Graphik Starwood" pitchFamily="34" charset="0"/>
              </a:rPr>
              <a:t>TASTE OF TROPICS </a:t>
            </a:r>
          </a:p>
          <a:p>
            <a:pPr>
              <a:lnSpc>
                <a:spcPts val="1470"/>
              </a:lnSpc>
            </a:pPr>
            <a:r>
              <a:rPr lang="en-US" sz="1000" dirty="0">
                <a:latin typeface="Graphik Starwood" pitchFamily="34" charset="0"/>
              </a:rPr>
              <a:t>Passion fruit and chocolate slice, coconut ice cream</a:t>
            </a:r>
          </a:p>
          <a:p>
            <a:pPr>
              <a:lnSpc>
                <a:spcPts val="1470"/>
              </a:lnSpc>
            </a:pPr>
            <a:endParaRPr lang="en-US" sz="1000" dirty="0">
              <a:latin typeface="Graphik Starwood" pitchFamily="34" charset="0"/>
            </a:endParaRPr>
          </a:p>
          <a:p>
            <a:pPr>
              <a:lnSpc>
                <a:spcPts val="1470"/>
              </a:lnSpc>
            </a:pPr>
            <a:r>
              <a:rPr lang="en-US" sz="1000" b="1" dirty="0">
                <a:latin typeface="Graphik Starwood" pitchFamily="34" charset="0"/>
              </a:rPr>
              <a:t>BANANA AND JACKFRUIT FRITTERS</a:t>
            </a:r>
          </a:p>
          <a:p>
            <a:pPr>
              <a:lnSpc>
                <a:spcPts val="1470"/>
              </a:lnSpc>
            </a:pPr>
            <a:r>
              <a:rPr lang="en-US" sz="1000" dirty="0">
                <a:latin typeface="Graphik Starwood" pitchFamily="34" charset="0"/>
              </a:rPr>
              <a:t>Deep fried local banana and jackfruit with traditional </a:t>
            </a:r>
            <a:r>
              <a:rPr lang="en-US" sz="1000" dirty="0" err="1">
                <a:latin typeface="Graphik Starwood" pitchFamily="34" charset="0"/>
              </a:rPr>
              <a:t>es</a:t>
            </a:r>
            <a:r>
              <a:rPr lang="en-US" sz="1000" dirty="0">
                <a:latin typeface="Graphik Starwood" pitchFamily="34" charset="0"/>
              </a:rPr>
              <a:t> </a:t>
            </a:r>
            <a:r>
              <a:rPr lang="en-US" sz="1000" dirty="0" err="1">
                <a:latin typeface="Graphik Starwood" pitchFamily="34" charset="0"/>
              </a:rPr>
              <a:t>putar</a:t>
            </a:r>
            <a:r>
              <a:rPr lang="en-US" sz="1000" dirty="0">
                <a:latin typeface="Graphik Starwood" pitchFamily="34" charset="0"/>
              </a:rPr>
              <a:t> </a:t>
            </a:r>
          </a:p>
          <a:p>
            <a:pPr>
              <a:lnSpc>
                <a:spcPts val="1470"/>
              </a:lnSpc>
            </a:pPr>
            <a:r>
              <a:rPr lang="en-US" sz="1000" dirty="0">
                <a:latin typeface="Graphik Starwood" pitchFamily="34" charset="0"/>
              </a:rPr>
              <a:t>and caramel sauce</a:t>
            </a:r>
          </a:p>
          <a:p>
            <a:pPr>
              <a:lnSpc>
                <a:spcPts val="1470"/>
              </a:lnSpc>
            </a:pPr>
            <a:r>
              <a:rPr lang="en-US" sz="1000" dirty="0">
                <a:latin typeface="Graphik Starwood" pitchFamily="34" charset="0"/>
              </a:rPr>
              <a:t> </a:t>
            </a:r>
          </a:p>
          <a:p>
            <a:pPr>
              <a:lnSpc>
                <a:spcPts val="1470"/>
              </a:lnSpc>
            </a:pPr>
            <a:r>
              <a:rPr lang="en-US" sz="1000" b="1" dirty="0">
                <a:latin typeface="Graphik Starwood" pitchFamily="34" charset="0"/>
              </a:rPr>
              <a:t>SEASONAL FRUIT PLATTER</a:t>
            </a:r>
          </a:p>
          <a:p>
            <a:pPr>
              <a:lnSpc>
                <a:spcPts val="1470"/>
              </a:lnSpc>
            </a:pPr>
            <a:r>
              <a:rPr lang="en-US" sz="1000" dirty="0">
                <a:latin typeface="Graphik Starwood" pitchFamily="34" charset="0"/>
              </a:rPr>
              <a:t>Selection of seasonal local fruit</a:t>
            </a:r>
          </a:p>
          <a:p>
            <a:pPr>
              <a:lnSpc>
                <a:spcPts val="1470"/>
              </a:lnSpc>
            </a:pPr>
            <a:endParaRPr lang="en-US" sz="1000" dirty="0">
              <a:latin typeface="Graphik Starwood" pitchFamily="34" charset="0"/>
            </a:endParaRPr>
          </a:p>
          <a:p>
            <a:pPr>
              <a:lnSpc>
                <a:spcPts val="1470"/>
              </a:lnSpc>
            </a:pPr>
            <a:r>
              <a:rPr lang="en-US" sz="1000" b="1" dirty="0">
                <a:latin typeface="Graphik Starwood" pitchFamily="34" charset="0"/>
              </a:rPr>
              <a:t>ES CAMPUR- INDONESIAN ICED DESSERT</a:t>
            </a:r>
          </a:p>
          <a:p>
            <a:pPr>
              <a:lnSpc>
                <a:spcPts val="1470"/>
              </a:lnSpc>
            </a:pPr>
            <a:r>
              <a:rPr lang="en-US" sz="1000" dirty="0">
                <a:latin typeface="Graphik Starwood" pitchFamily="34" charset="0"/>
              </a:rPr>
              <a:t>Grass jelly, avocado, cassava, condensed milk, coconut jelly, </a:t>
            </a:r>
          </a:p>
          <a:p>
            <a:pPr>
              <a:lnSpc>
                <a:spcPts val="1470"/>
              </a:lnSpc>
            </a:pPr>
            <a:r>
              <a:rPr lang="en-US" sz="1000" dirty="0">
                <a:latin typeface="Graphik Starwood" pitchFamily="34" charset="0"/>
              </a:rPr>
              <a:t>basil seeds, coco pandan syrup, coconut milk and crushed ice</a:t>
            </a:r>
          </a:p>
        </p:txBody>
      </p:sp>
      <p:pic>
        <p:nvPicPr>
          <p:cNvPr id="41" name="Picture 2" descr="C:\Users\raisua.APAC\AppData\Local\Microsoft\Windows\Temporary Internet Files\Content.Outlook\A414OF9H\Ok Icon (2)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6428" y="7138275"/>
            <a:ext cx="193794" cy="21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ctangle 42"/>
          <p:cNvSpPr/>
          <p:nvPr/>
        </p:nvSpPr>
        <p:spPr>
          <a:xfrm>
            <a:off x="344930" y="5751650"/>
            <a:ext cx="4239570" cy="4247300"/>
          </a:xfrm>
          <a:prstGeom prst="rect">
            <a:avLst/>
          </a:prstGeom>
        </p:spPr>
        <p:txBody>
          <a:bodyPr wrap="square" lIns="91423" tIns="45712" rIns="91423" bIns="45712">
            <a:spAutoFit/>
          </a:bodyPr>
          <a:lstStyle/>
          <a:p>
            <a:pPr>
              <a:lnSpc>
                <a:spcPts val="1200"/>
              </a:lnSpc>
            </a:pPr>
            <a:r>
              <a:rPr lang="en-US" sz="1600" b="1" dirty="0">
                <a:latin typeface="Graphik Starwood" pitchFamily="34" charset="0"/>
              </a:rPr>
              <a:t>From the Grill</a:t>
            </a:r>
          </a:p>
          <a:p>
            <a:pPr>
              <a:lnSpc>
                <a:spcPts val="1200"/>
              </a:lnSpc>
            </a:pPr>
            <a:endParaRPr lang="en-US" sz="500" b="1" dirty="0">
              <a:latin typeface="Graphik Starwood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000" b="1" dirty="0">
                <a:latin typeface="Graphik Starwood" pitchFamily="34" charset="0"/>
              </a:rPr>
              <a:t>WHOLE KALIMANTAN LOBSTER </a:t>
            </a:r>
            <a:r>
              <a:rPr lang="en-US" sz="1000" dirty="0">
                <a:latin typeface="Graphik Starwood" pitchFamily="34" charset="0"/>
              </a:rPr>
              <a:t> </a:t>
            </a:r>
            <a:r>
              <a:rPr lang="en-US" sz="1000" b="1" dirty="0" smtClean="0">
                <a:latin typeface="Graphik Starwood" pitchFamily="34" charset="0"/>
              </a:rPr>
              <a:t>595</a:t>
            </a:r>
            <a:endParaRPr lang="en-US" sz="1000" b="1" dirty="0">
              <a:latin typeface="Graphik Starwood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000" dirty="0" err="1">
                <a:latin typeface="Graphik Starwood" pitchFamily="34" charset="0"/>
              </a:rPr>
              <a:t>Avg</a:t>
            </a:r>
            <a:r>
              <a:rPr lang="en-US" sz="1000" dirty="0">
                <a:latin typeface="Graphik Starwood" pitchFamily="34" charset="0"/>
              </a:rPr>
              <a:t> </a:t>
            </a:r>
            <a:r>
              <a:rPr lang="en-US" sz="1000" dirty="0" err="1">
                <a:latin typeface="Graphik Starwood" pitchFamily="34" charset="0"/>
              </a:rPr>
              <a:t>wt</a:t>
            </a:r>
            <a:r>
              <a:rPr lang="en-US" sz="1000" dirty="0">
                <a:latin typeface="Graphik Starwood" pitchFamily="34" charset="0"/>
              </a:rPr>
              <a:t> 500 </a:t>
            </a:r>
            <a:r>
              <a:rPr lang="en-US" sz="1000" dirty="0" err="1">
                <a:latin typeface="Graphik Starwood" pitchFamily="34" charset="0"/>
              </a:rPr>
              <a:t>gms</a:t>
            </a:r>
            <a:r>
              <a:rPr lang="en-US" sz="1000" dirty="0">
                <a:latin typeface="Graphik Starwood" pitchFamily="34" charset="0"/>
              </a:rPr>
              <a:t> </a:t>
            </a:r>
          </a:p>
          <a:p>
            <a:pPr>
              <a:lnSpc>
                <a:spcPts val="1200"/>
              </a:lnSpc>
            </a:pPr>
            <a:endParaRPr lang="en-US" sz="1000" dirty="0">
              <a:latin typeface="Graphik Starwood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000" b="1" dirty="0">
                <a:latin typeface="Graphik Starwood" pitchFamily="34" charset="0"/>
              </a:rPr>
              <a:t>KING </a:t>
            </a:r>
            <a:r>
              <a:rPr lang="en-US" sz="1000" b="1" dirty="0" smtClean="0">
                <a:latin typeface="Graphik Starwood" pitchFamily="34" charset="0"/>
              </a:rPr>
              <a:t>PRAWNS  </a:t>
            </a:r>
            <a:r>
              <a:rPr lang="en-US" sz="1000" b="1" dirty="0" smtClean="0">
                <a:latin typeface="Graphik Starwood" pitchFamily="34" charset="0"/>
              </a:rPr>
              <a:t>295</a:t>
            </a:r>
            <a:r>
              <a:rPr lang="en-US" sz="1000" b="1" dirty="0">
                <a:latin typeface="Graphik Starwood" pitchFamily="34" charset="0"/>
              </a:rPr>
              <a:t>	</a:t>
            </a:r>
          </a:p>
          <a:p>
            <a:pPr>
              <a:lnSpc>
                <a:spcPts val="1200"/>
              </a:lnSpc>
            </a:pPr>
            <a:r>
              <a:rPr lang="en-US" sz="1000" b="1" dirty="0">
                <a:latin typeface="Graphik Starwood" pitchFamily="34" charset="0"/>
              </a:rPr>
              <a:t>5 pieces</a:t>
            </a:r>
          </a:p>
          <a:p>
            <a:pPr>
              <a:lnSpc>
                <a:spcPts val="1200"/>
              </a:lnSpc>
            </a:pPr>
            <a:endParaRPr lang="en-US" sz="700" b="1" dirty="0">
              <a:latin typeface="Graphik Starwood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000" b="1" dirty="0">
                <a:latin typeface="Graphik Starwood" pitchFamily="34" charset="0"/>
              </a:rPr>
              <a:t>FILLET OF  BARRAMUNDI  225</a:t>
            </a:r>
          </a:p>
          <a:p>
            <a:pPr>
              <a:lnSpc>
                <a:spcPts val="1200"/>
              </a:lnSpc>
            </a:pPr>
            <a:endParaRPr lang="en-US" sz="1000" b="1" dirty="0">
              <a:latin typeface="Graphik Starwood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000" b="1" dirty="0">
                <a:latin typeface="Graphik Starwood" pitchFamily="34" charset="0"/>
              </a:rPr>
              <a:t>FILLET OF  SEABASS   225</a:t>
            </a:r>
          </a:p>
          <a:p>
            <a:pPr>
              <a:lnSpc>
                <a:spcPts val="1200"/>
              </a:lnSpc>
            </a:pPr>
            <a:endParaRPr lang="en-US" sz="1000" b="1" dirty="0">
              <a:latin typeface="Graphik Starwood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000" b="1" dirty="0">
                <a:latin typeface="Graphik Starwood" pitchFamily="34" charset="0"/>
              </a:rPr>
              <a:t>SOUTH </a:t>
            </a:r>
            <a:r>
              <a:rPr lang="en-US" sz="1000" b="1" dirty="0" smtClean="0">
                <a:latin typeface="Graphik Starwood" pitchFamily="34" charset="0"/>
              </a:rPr>
              <a:t>AUSTRALIAN BEEF  </a:t>
            </a:r>
            <a:endParaRPr lang="en-US" sz="1000" b="1" dirty="0">
              <a:latin typeface="Graphik Starwood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000" dirty="0">
                <a:latin typeface="Graphik Starwood" pitchFamily="34" charset="0"/>
              </a:rPr>
              <a:t>Tenderloin 200  gms	</a:t>
            </a:r>
            <a:r>
              <a:rPr lang="en-US" sz="1000" dirty="0" smtClean="0">
                <a:latin typeface="Graphik Starwood" pitchFamily="34" charset="0"/>
              </a:rPr>
              <a:t> </a:t>
            </a:r>
            <a:r>
              <a:rPr lang="en-US" sz="1000" b="1" dirty="0" smtClean="0">
                <a:latin typeface="Graphik Starwood" pitchFamily="34" charset="0"/>
              </a:rPr>
              <a:t>475</a:t>
            </a:r>
            <a:endParaRPr lang="en-US" sz="1000" b="1" dirty="0">
              <a:latin typeface="Graphik Starwood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000" dirty="0">
                <a:latin typeface="Graphik Starwood" pitchFamily="34" charset="0"/>
              </a:rPr>
              <a:t>Scotch  fillet</a:t>
            </a:r>
            <a:r>
              <a:rPr lang="en-US" sz="1000" b="1" dirty="0">
                <a:latin typeface="Graphik Starwood" pitchFamily="34" charset="0"/>
              </a:rPr>
              <a:t> </a:t>
            </a:r>
            <a:r>
              <a:rPr lang="en-US" sz="1000" dirty="0" smtClean="0">
                <a:latin typeface="Graphik Starwood" pitchFamily="34" charset="0"/>
              </a:rPr>
              <a:t>250</a:t>
            </a:r>
            <a:r>
              <a:rPr lang="en-US" sz="1000" b="1" dirty="0" smtClean="0">
                <a:latin typeface="Graphik Starwood" pitchFamily="34" charset="0"/>
              </a:rPr>
              <a:t> </a:t>
            </a:r>
            <a:r>
              <a:rPr lang="en-US" sz="1000" dirty="0" err="1">
                <a:latin typeface="Graphik Starwood" pitchFamily="34" charset="0"/>
              </a:rPr>
              <a:t>gms</a:t>
            </a:r>
            <a:r>
              <a:rPr lang="en-US" sz="1000" dirty="0">
                <a:latin typeface="Graphik Starwood" pitchFamily="34" charset="0"/>
              </a:rPr>
              <a:t>   </a:t>
            </a:r>
            <a:r>
              <a:rPr lang="en-US" sz="1000" b="1" dirty="0" smtClean="0">
                <a:latin typeface="Graphik Starwood" pitchFamily="34" charset="0"/>
              </a:rPr>
              <a:t>420</a:t>
            </a:r>
            <a:endParaRPr lang="en-US" sz="1000" b="1" dirty="0">
              <a:latin typeface="Graphik Starwood" pitchFamily="34" charset="0"/>
            </a:endParaRPr>
          </a:p>
          <a:p>
            <a:pPr>
              <a:lnSpc>
                <a:spcPts val="1200"/>
              </a:lnSpc>
            </a:pPr>
            <a:endParaRPr lang="en-US" sz="1000" dirty="0">
              <a:latin typeface="Graphik Starwood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000" b="1" dirty="0">
                <a:latin typeface="Graphik Starwood" pitchFamily="34" charset="0"/>
              </a:rPr>
              <a:t>All grill items are complimented with grilled tomato,  coal ash roasted potato and choice of  sauce :</a:t>
            </a:r>
          </a:p>
          <a:p>
            <a:pPr>
              <a:lnSpc>
                <a:spcPct val="150000"/>
              </a:lnSpc>
            </a:pPr>
            <a:r>
              <a:rPr lang="en-AU" sz="1000" dirty="0">
                <a:latin typeface="Graphik Starwood" pitchFamily="34" charset="0"/>
              </a:rPr>
              <a:t>Red wine sauce</a:t>
            </a:r>
          </a:p>
          <a:p>
            <a:pPr>
              <a:lnSpc>
                <a:spcPct val="150000"/>
              </a:lnSpc>
            </a:pPr>
            <a:r>
              <a:rPr lang="en-AU" sz="1000" dirty="0">
                <a:latin typeface="Graphik Starwood" pitchFamily="34" charset="0"/>
              </a:rPr>
              <a:t>Green peppercorn  sauce </a:t>
            </a:r>
          </a:p>
          <a:p>
            <a:pPr>
              <a:lnSpc>
                <a:spcPct val="150000"/>
              </a:lnSpc>
            </a:pPr>
            <a:r>
              <a:rPr lang="en-AU" sz="1000" dirty="0">
                <a:latin typeface="Graphik Starwood" pitchFamily="34" charset="0"/>
              </a:rPr>
              <a:t>Mushroom sauce</a:t>
            </a:r>
          </a:p>
          <a:p>
            <a:pPr>
              <a:lnSpc>
                <a:spcPct val="150000"/>
              </a:lnSpc>
            </a:pPr>
            <a:r>
              <a:rPr lang="en-AU" sz="1000" dirty="0">
                <a:latin typeface="Graphik Starwood" pitchFamily="34" charset="0"/>
              </a:rPr>
              <a:t>Lemon beurre blanc </a:t>
            </a:r>
          </a:p>
          <a:p>
            <a:pPr>
              <a:lnSpc>
                <a:spcPct val="150000"/>
              </a:lnSpc>
            </a:pPr>
            <a:r>
              <a:rPr lang="en-AU" sz="1000" dirty="0">
                <a:latin typeface="Graphik Starwood" pitchFamily="34" charset="0"/>
              </a:rPr>
              <a:t>Selection of Ikan sambal: Sambal </a:t>
            </a:r>
            <a:r>
              <a:rPr lang="en-AU" sz="1000" dirty="0" err="1">
                <a:latin typeface="Graphik Starwood" pitchFamily="34" charset="0"/>
              </a:rPr>
              <a:t>matah</a:t>
            </a:r>
            <a:r>
              <a:rPr lang="en-AU" sz="1000" dirty="0">
                <a:latin typeface="Graphik Starwood" pitchFamily="34" charset="0"/>
              </a:rPr>
              <a:t>, Sambal </a:t>
            </a:r>
            <a:r>
              <a:rPr lang="en-AU" sz="1000" dirty="0" err="1">
                <a:latin typeface="Graphik Starwood" pitchFamily="34" charset="0"/>
              </a:rPr>
              <a:t>mba</a:t>
            </a:r>
            <a:r>
              <a:rPr lang="en-AU" sz="1000" dirty="0">
                <a:latin typeface="Graphik Starwood" pitchFamily="34" charset="0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en-AU" sz="1000" dirty="0">
                <a:latin typeface="Graphik Starwood" pitchFamily="34" charset="0"/>
              </a:rPr>
              <a:t>Sambal tomato</a:t>
            </a:r>
            <a:endParaRPr lang="en-US" sz="1000" dirty="0">
              <a:latin typeface="Graphik Starwood" pitchFamily="34" charset="0"/>
            </a:endParaRPr>
          </a:p>
        </p:txBody>
      </p:sp>
      <p:pic>
        <p:nvPicPr>
          <p:cNvPr id="46" name="Picture 3" descr="I:\F&amp;B Counsil\Logo Symbols\2013\vegetarian (2)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513" y="2062307"/>
            <a:ext cx="125551" cy="17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7" name="Straight Connector 46"/>
          <p:cNvCxnSpPr/>
          <p:nvPr/>
        </p:nvCxnSpPr>
        <p:spPr>
          <a:xfrm>
            <a:off x="398464" y="1477108"/>
            <a:ext cx="8632254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46515" y="10136874"/>
            <a:ext cx="9148005" cy="1662268"/>
          </a:xfrm>
          <a:prstGeom prst="rect">
            <a:avLst/>
          </a:prstGeom>
        </p:spPr>
        <p:txBody>
          <a:bodyPr wrap="square" lIns="122191" tIns="61096" rIns="122191" bIns="61096">
            <a:spAutoFit/>
          </a:bodyPr>
          <a:lstStyle/>
          <a:p>
            <a:pPr marL="636413" indent="-636413">
              <a:lnSpc>
                <a:spcPts val="1200"/>
              </a:lnSpc>
            </a:pPr>
            <a:r>
              <a:rPr lang="en-US" sz="1300" b="1" dirty="0">
                <a:latin typeface="Graphik Starwood" pitchFamily="34" charset="0"/>
              </a:rPr>
              <a:t>Opening hours : 11AM - 11PM</a:t>
            </a:r>
          </a:p>
          <a:p>
            <a:pPr marL="636413" indent="-636413">
              <a:lnSpc>
                <a:spcPts val="1200"/>
              </a:lnSpc>
            </a:pPr>
            <a:endParaRPr lang="en-US" sz="1100" b="1" dirty="0">
              <a:latin typeface="Graphik Starwood" pitchFamily="34" charset="0"/>
            </a:endParaRPr>
          </a:p>
          <a:p>
            <a:pPr marL="636413" indent="-636413">
              <a:lnSpc>
                <a:spcPts val="1200"/>
              </a:lnSpc>
            </a:pPr>
            <a:r>
              <a:rPr lang="en-US" sz="1100" b="1" dirty="0">
                <a:latin typeface="Graphik Starwood" pitchFamily="34" charset="0"/>
              </a:rPr>
              <a:t>Prices are </a:t>
            </a:r>
            <a:r>
              <a:rPr lang="en-US" sz="1100" b="1" dirty="0" smtClean="0">
                <a:latin typeface="Graphik Starwood" pitchFamily="34" charset="0"/>
              </a:rPr>
              <a:t>in </a:t>
            </a:r>
            <a:r>
              <a:rPr lang="en-US" sz="1100" b="1" dirty="0">
                <a:latin typeface="Graphik Starwood" pitchFamily="34" charset="0"/>
              </a:rPr>
              <a:t>thousand IDR, 21% government tax and service charge is applicable </a:t>
            </a:r>
            <a:endParaRPr lang="en-US" sz="1100" b="1" dirty="0" smtClean="0">
              <a:latin typeface="Graphik Starwood" pitchFamily="34" charset="0"/>
            </a:endParaRPr>
          </a:p>
          <a:p>
            <a:pPr marL="636413" indent="-636413">
              <a:lnSpc>
                <a:spcPts val="1200"/>
              </a:lnSpc>
            </a:pPr>
            <a:endParaRPr lang="en-US" sz="1100" b="1" dirty="0" smtClean="0">
              <a:latin typeface="Graphik Starwood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050" b="1" dirty="0" smtClean="0">
                <a:latin typeface="Graphik Starwood" pitchFamily="34" charset="0"/>
              </a:rPr>
              <a:t>If you have any concerns regarding food allergies, please alert your server prior to ordering.</a:t>
            </a:r>
          </a:p>
          <a:p>
            <a:pPr>
              <a:lnSpc>
                <a:spcPts val="1200"/>
              </a:lnSpc>
            </a:pPr>
            <a:endParaRPr lang="en-US" sz="900" b="1" dirty="0" smtClean="0">
              <a:latin typeface="Graphik Starwood" pitchFamily="34" charset="0"/>
            </a:endParaRPr>
          </a:p>
          <a:p>
            <a:pPr>
              <a:lnSpc>
                <a:spcPts val="1200"/>
              </a:lnSpc>
            </a:pPr>
            <a:endParaRPr lang="en-US" sz="900" dirty="0">
              <a:latin typeface="Graphik Starwood" pitchFamily="34" charset="0"/>
            </a:endParaRPr>
          </a:p>
          <a:p>
            <a:pPr>
              <a:lnSpc>
                <a:spcPts val="1200"/>
              </a:lnSpc>
              <a:tabLst>
                <a:tab pos="840065" algn="l"/>
              </a:tabLst>
            </a:pPr>
            <a:r>
              <a:rPr lang="en-US" sz="900" dirty="0">
                <a:latin typeface="Graphik Starwood" pitchFamily="34" charset="0"/>
              </a:rPr>
              <a:t>                 Indicates a SuperFoodsRx™ dish. SuperFoodsRx powerfully pairs together whole foods to boost nutritional composition and flavors.</a:t>
            </a:r>
          </a:p>
          <a:p>
            <a:pPr marL="636413" indent="-636413">
              <a:lnSpc>
                <a:spcPts val="1200"/>
              </a:lnSpc>
            </a:pPr>
            <a:endParaRPr lang="en-US" sz="900" dirty="0">
              <a:latin typeface="Graphik Starwood" pitchFamily="34" charset="0"/>
            </a:endParaRPr>
          </a:p>
          <a:p>
            <a:pPr marL="0" lvl="1">
              <a:lnSpc>
                <a:spcPts val="1200"/>
              </a:lnSpc>
              <a:tabLst>
                <a:tab pos="301235" algn="l"/>
                <a:tab pos="2061978" algn="l"/>
                <a:tab pos="3442994" algn="l"/>
                <a:tab pos="4966142" algn="l"/>
                <a:tab pos="6792647" algn="l"/>
                <a:tab pos="7870306" algn="l"/>
                <a:tab pos="8854624" algn="l"/>
              </a:tabLst>
            </a:pPr>
            <a:r>
              <a:rPr lang="en-US" sz="900" dirty="0">
                <a:latin typeface="Graphik Starwood" pitchFamily="34" charset="0"/>
              </a:rPr>
              <a:t>   vegetarian option              contains pork           </a:t>
            </a:r>
            <a:r>
              <a:rPr lang="en-US" altLang="zh-CN" sz="900" dirty="0">
                <a:latin typeface="Graphik Starwood" pitchFamily="34" charset="0"/>
              </a:rPr>
              <a:t>chef recommendation          dairy free              mild                       hot</a:t>
            </a:r>
            <a:endParaRPr lang="en-US" sz="900" b="1" dirty="0">
              <a:latin typeface="Graphik Starwood" pitchFamily="34" charset="0"/>
            </a:endParaRPr>
          </a:p>
        </p:txBody>
      </p:sp>
      <p:pic>
        <p:nvPicPr>
          <p:cNvPr id="49" name="Picture 2" descr="C:\Users\raisua.APAC\AppData\Local\Microsoft\Windows\Temporary Internet Files\Content.Outlook\A414OF9H\SuperFoods logo_rx_PMS425_369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5" y="11217211"/>
            <a:ext cx="540379" cy="203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348" y="11552979"/>
            <a:ext cx="97366" cy="14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3" descr="I:\F&amp;B Counsil\Logo Symbols\2013\vegetarian (2)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4" y="11513630"/>
            <a:ext cx="127229" cy="174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5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830" y="11563893"/>
            <a:ext cx="97366" cy="14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5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6958" y="11580403"/>
            <a:ext cx="97366" cy="14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C:\Users\raisua.APAC\AppData\Local\Microsoft\Windows\Temporary Internet Files\Content.Outlook\A414OF9H\Ok Icon (2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8774" y="11514073"/>
            <a:ext cx="229174" cy="25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C:\Users\raisua.APAC\AppData\Local\Microsoft\Windows\Temporary Internet Files\Content.Outlook\A414OF9H\Pork_grey cop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446" y="11563893"/>
            <a:ext cx="230698" cy="124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C:\Users\raisua.APAC\AppData\Local\Microsoft\Windows\Temporary Internet Files\Content.Outlook\A414OF9H\dairy-free_final copy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9813" y="11572928"/>
            <a:ext cx="165025" cy="16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raisua.APAC\AppData\Local\Microsoft\Windows\Temporary Internet Files\Content.Outlook\A414OF9H\Pork_grey cop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570" y="5265947"/>
            <a:ext cx="230698" cy="124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403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44587</TotalTime>
  <Words>768</Words>
  <Application>Microsoft Office PowerPoint</Application>
  <PresentationFormat>A3 Paper (297x420 mm)</PresentationFormat>
  <Paragraphs>214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raisua</dc:creator>
  <cp:lastModifiedBy>Suastiti, Rai</cp:lastModifiedBy>
  <cp:revision>706</cp:revision>
  <cp:lastPrinted>2017-09-06T07:04:00Z</cp:lastPrinted>
  <dcterms:created xsi:type="dcterms:W3CDTF">2012-05-04T01:59:02Z</dcterms:created>
  <dcterms:modified xsi:type="dcterms:W3CDTF">2017-09-06T08:47:03Z</dcterms:modified>
</cp:coreProperties>
</file>