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330" r:id="rId2"/>
    <p:sldId id="260" r:id="rId3"/>
    <p:sldId id="263" r:id="rId4"/>
    <p:sldId id="264" r:id="rId5"/>
    <p:sldId id="265" r:id="rId6"/>
    <p:sldId id="332" r:id="rId7"/>
    <p:sldId id="292" r:id="rId8"/>
    <p:sldId id="290" r:id="rId9"/>
    <p:sldId id="271" r:id="rId10"/>
    <p:sldId id="295" r:id="rId11"/>
    <p:sldId id="256" r:id="rId12"/>
    <p:sldId id="272" r:id="rId13"/>
    <p:sldId id="262" r:id="rId14"/>
    <p:sldId id="314" r:id="rId15"/>
    <p:sldId id="274" r:id="rId16"/>
    <p:sldId id="329" r:id="rId17"/>
    <p:sldId id="277" r:id="rId18"/>
    <p:sldId id="308" r:id="rId19"/>
    <p:sldId id="279" r:id="rId20"/>
    <p:sldId id="297" r:id="rId21"/>
    <p:sldId id="294" r:id="rId22"/>
    <p:sldId id="326" r:id="rId23"/>
    <p:sldId id="327" r:id="rId24"/>
    <p:sldId id="285" r:id="rId25"/>
    <p:sldId id="328" r:id="rId26"/>
    <p:sldId id="325" r:id="rId27"/>
    <p:sldId id="289" r:id="rId28"/>
    <p:sldId id="333" r:id="rId29"/>
  </p:sldIdLst>
  <p:sldSz cx="9144000" cy="6858000" type="screen4x3"/>
  <p:notesSz cx="679132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a" initials="Y" lastIdx="1" clrIdx="0">
    <p:extLst>
      <p:ext uri="{19B8F6BF-5375-455C-9EA6-DF929625EA0E}">
        <p15:presenceInfo xmlns:p15="http://schemas.microsoft.com/office/powerpoint/2012/main" userId="Y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23D"/>
    <a:srgbClr val="FCDDCF"/>
    <a:srgbClr val="663300"/>
    <a:srgbClr val="FD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454" autoAdjust="0"/>
    <p:restoredTop sz="95528" autoAdjust="0"/>
  </p:normalViewPr>
  <p:slideViewPr>
    <p:cSldViewPr>
      <p:cViewPr varScale="1">
        <p:scale>
          <a:sx n="67" d="100"/>
          <a:sy n="67" d="100"/>
        </p:scale>
        <p:origin x="7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2T11:31:48.38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3522" cy="493971"/>
          </a:xfrm>
          <a:prstGeom prst="rect">
            <a:avLst/>
          </a:prstGeom>
        </p:spPr>
        <p:txBody>
          <a:bodyPr vert="horz" lIns="93402" tIns="46701" rIns="93402" bIns="467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266" y="2"/>
            <a:ext cx="2943522" cy="493971"/>
          </a:xfrm>
          <a:prstGeom prst="rect">
            <a:avLst/>
          </a:prstGeom>
        </p:spPr>
        <p:txBody>
          <a:bodyPr vert="horz" lIns="93402" tIns="46701" rIns="93402" bIns="46701" rtlCol="0"/>
          <a:lstStyle>
            <a:lvl1pPr algn="r">
              <a:defRPr sz="1200"/>
            </a:lvl1pPr>
          </a:lstStyle>
          <a:p>
            <a:fld id="{7E87F48E-0CD6-4E58-B45C-3E116516AD8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02" tIns="46701" rIns="93402" bIns="467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48" y="4690191"/>
            <a:ext cx="5431830" cy="4442362"/>
          </a:xfrm>
          <a:prstGeom prst="rect">
            <a:avLst/>
          </a:prstGeom>
        </p:spPr>
        <p:txBody>
          <a:bodyPr vert="horz" lIns="93402" tIns="46701" rIns="93402" bIns="467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008"/>
            <a:ext cx="2943522" cy="493971"/>
          </a:xfrm>
          <a:prstGeom prst="rect">
            <a:avLst/>
          </a:prstGeom>
        </p:spPr>
        <p:txBody>
          <a:bodyPr vert="horz" lIns="93402" tIns="46701" rIns="93402" bIns="467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266" y="9377008"/>
            <a:ext cx="2943522" cy="493971"/>
          </a:xfrm>
          <a:prstGeom prst="rect">
            <a:avLst/>
          </a:prstGeom>
        </p:spPr>
        <p:txBody>
          <a:bodyPr vert="horz" lIns="93402" tIns="46701" rIns="93402" bIns="46701" rtlCol="0" anchor="b"/>
          <a:lstStyle>
            <a:lvl1pPr algn="r">
              <a:defRPr sz="1200"/>
            </a:lvl1pPr>
          </a:lstStyle>
          <a:p>
            <a:fld id="{A52BC257-DEA8-4477-9876-F835B762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6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C257-DEA8-4477-9876-F835B762F3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2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C257-DEA8-4477-9876-F835B762F3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C257-DEA8-4477-9876-F835B762F3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4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4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28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197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3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85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7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1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2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4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4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8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0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ACDE5B-B200-41C1-84D6-A8F798A11B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130B3-93CB-4D4A-A212-27F24173F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11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  <a:solidFill>
            <a:srgbClr val="66523D"/>
          </a:solidFill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                      </a:t>
            </a:r>
            <a:br>
              <a:rPr lang="tr-TR" sz="2400" b="1" dirty="0" smtClean="0">
                <a:solidFill>
                  <a:schemeClr val="bg1"/>
                </a:solidFill>
              </a:rPr>
            </a:b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tr-TR" sz="2400" b="1" dirty="0" smtClean="0">
                <a:solidFill>
                  <a:schemeClr val="tx1"/>
                </a:solidFill>
              </a:rPr>
              <a:t>PINE BEACH BELEK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4320480" cy="345638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432048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9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37670"/>
              </p:ext>
            </p:extLst>
          </p:nvPr>
        </p:nvGraphicFramePr>
        <p:xfrm>
          <a:off x="251521" y="188638"/>
          <a:ext cx="8640959" cy="6408715"/>
        </p:xfrm>
        <a:graphic>
          <a:graphicData uri="http://schemas.openxmlformats.org/drawingml/2006/table">
            <a:tbl>
              <a:tblPr/>
              <a:tblGrid>
                <a:gridCol w="1239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04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92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1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00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51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65173">
                  <a:extLst>
                    <a:ext uri="{9D8B030D-6E8A-4147-A177-3AD203B41FA5}">
                      <a16:colId xmlns="" xmlns:a16="http://schemas.microsoft.com/office/drawing/2014/main" val="3846779085"/>
                    </a:ext>
                  </a:extLst>
                </a:gridCol>
              </a:tblGrid>
              <a:tr h="43867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Medium"/>
                          <a:ea typeface="Gotham Medium"/>
                          <a:cs typeface="Gotham Medium"/>
                        </a:rPr>
                        <a:t>                    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Medium"/>
                          <a:ea typeface="Gotham Medium"/>
                          <a:cs typeface="Gotham Medium"/>
                        </a:rPr>
                        <a:t>КОНЦЕПЦИЯ НАПИТКОВ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Medium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Medium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6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Виски 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cs typeface="Arial" charset="0"/>
                        </a:rPr>
                        <a:t>Jack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cs typeface="Arial" charset="0"/>
                        </a:rPr>
                        <a:t>Daniels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      </a:t>
                      </a: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Chivas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Regal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Red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Lebel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/>
                      </a:r>
                      <a:b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</a:b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Ballantines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John Medleys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J&amp;B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Ko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ньяк и Бренди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Martel V.S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Cemiyet Konyak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Duclos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Водка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Smirnoff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Puschkin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Gilbeys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Absolut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Te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килла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Omega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Pueblo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Mariachi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Ром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Captain Morgan Gold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Caribica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Ron Santero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74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Ликер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Bella Irısh Cream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Baileys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Safira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Malibu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Aperol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Coconut </a:t>
                      </a: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Tropica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5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Ракы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Yeni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Tekirdağ</a:t>
                      </a:r>
                      <a:endParaRPr lang="en-GB" sz="9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Efe Gold</a:t>
                      </a:r>
                      <a:endParaRPr lang="tr-TR" sz="9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7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Пиво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Tuborg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Carlsberg</a:t>
                      </a:r>
                      <a:endParaRPr lang="en-GB" sz="9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9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9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Вино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Kırmızı Şarap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Beyaz Şarap </a:t>
                      </a:r>
                      <a:endParaRPr lang="en-GB" sz="9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Pembe Şarap</a:t>
                      </a:r>
                      <a:endParaRPr lang="tr-TR" sz="9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Şirinçe Meyveli Şarap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Four Seasons (Köpüklü) 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3370794"/>
                  </a:ext>
                </a:extLst>
              </a:tr>
              <a:tr h="347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Биттер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Campari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Filipetti</a:t>
                      </a:r>
                      <a:endParaRPr lang="en-GB" sz="9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Garrone</a:t>
                      </a:r>
                      <a:endParaRPr lang="tr-TR" sz="9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2589727"/>
                  </a:ext>
                </a:extLst>
              </a:tr>
              <a:tr h="347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Настойка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Jagdtraum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9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9488032"/>
                  </a:ext>
                </a:extLst>
              </a:tr>
              <a:tr h="347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Джин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Gordons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Beefeater</a:t>
                      </a:r>
                      <a:endParaRPr lang="en-GB" sz="9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Gilbeys</a:t>
                      </a:r>
                      <a:endParaRPr lang="tr-TR" sz="9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Cin Dry Gmg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2176430"/>
                  </a:ext>
                </a:extLst>
              </a:tr>
              <a:tr h="379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Вермут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Martini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Garrone</a:t>
                      </a:r>
                      <a:endParaRPr lang="en-GB" sz="9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Filipetti</a:t>
                      </a:r>
                      <a:endParaRPr lang="tr-TR" sz="9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1604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601066"/>
          </a:xfrm>
          <a:solidFill>
            <a:srgbClr val="66523D"/>
          </a:solidFill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rgbClr val="FFFFFF"/>
                </a:solidFill>
              </a:rPr>
              <a:t>                                       </a:t>
            </a:r>
            <a:r>
              <a:rPr lang="ru-RU" sz="2400" b="1" dirty="0" smtClean="0">
                <a:solidFill>
                  <a:srgbClr val="FFFFFF"/>
                </a:solidFill>
              </a:rPr>
              <a:t>РЕСТОРАНЫ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104456" cy="266418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0951"/>
            <a:ext cx="3960440" cy="261617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3" y="4003120"/>
            <a:ext cx="2782389" cy="266624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42" y="4003120"/>
            <a:ext cx="2772308" cy="266624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3119"/>
            <a:ext cx="2880320" cy="26531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36443"/>
            <a:ext cx="8712968" cy="648072"/>
          </a:xfrm>
          <a:solidFill>
            <a:srgbClr val="66523D"/>
          </a:solidFill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РЕСТОРАНЫ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023868"/>
              </p:ext>
            </p:extLst>
          </p:nvPr>
        </p:nvGraphicFramePr>
        <p:xfrm>
          <a:off x="179512" y="908721"/>
          <a:ext cx="8496943" cy="57606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08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19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7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77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36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12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9366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083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Рестораны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Концепция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Сервис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Часы</a:t>
                      </a:r>
                      <a:r>
                        <a:rPr lang="ru-RU" sz="1200" baseline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работы</a:t>
                      </a:r>
                      <a:endParaRPr lang="en-US" sz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Бесплтано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Вместимость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Заметка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263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r-TR" sz="1050" b="0" spc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SANTE</a:t>
                      </a:r>
                      <a:r>
                        <a:rPr lang="tr-TR" sz="1050" b="0" spc="0" baseline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 </a:t>
                      </a:r>
                      <a:r>
                        <a:rPr lang="tr-TR" sz="1050" b="0" spc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RESTAURANT</a:t>
                      </a:r>
                      <a:endParaRPr lang="tr-TR" sz="1050" b="0" spc="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r-TR" sz="1050" b="0" spc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(</a:t>
                      </a:r>
                      <a:r>
                        <a:rPr lang="ru-RU" sz="1050" b="0" spc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В</a:t>
                      </a:r>
                      <a:r>
                        <a:rPr lang="ru-RU" sz="1050" b="0" spc="0" baseline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 течение дня</a:t>
                      </a: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)</a:t>
                      </a:r>
                      <a:endParaRPr lang="tr-TR" sz="1050" b="0" spc="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Завтрак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  </a:t>
                      </a:r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  <a:p>
                      <a:pPr algn="ctr" eaLnBrk="1" hangingPunct="1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Обед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  </a:t>
                      </a:r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  <a:p>
                      <a:pPr algn="ctr" eaLnBrk="1" hangingPunct="1"/>
                      <a:r>
                        <a:rPr lang="en-US" sz="1050" dirty="0">
                          <a:solidFill>
                            <a:schemeClr val="bg1"/>
                          </a:solidFill>
                          <a:latin typeface="Gotham Book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Ужин</a:t>
                      </a:r>
                      <a:endParaRPr lang="tr-TR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Буфет</a:t>
                      </a:r>
                      <a:endParaRPr lang="tr-TR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  <a:p>
                      <a:pPr algn="ctr" eaLnBrk="1" hangingPunct="1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Gotham Book"/>
                        </a:rPr>
                        <a:t>07:00 –1</a:t>
                      </a:r>
                      <a:r>
                        <a:rPr lang="tr-TR" sz="1050" b="0" dirty="0">
                          <a:solidFill>
                            <a:schemeClr val="bg1"/>
                          </a:solidFill>
                          <a:latin typeface="Gotham Book"/>
                        </a:rPr>
                        <a:t>1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Gotham Book"/>
                        </a:rPr>
                        <a:t>:00 </a:t>
                      </a:r>
                    </a:p>
                    <a:p>
                      <a:pPr algn="ctr" eaLnBrk="1" hangingPunct="1"/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Gotham Book"/>
                        </a:rPr>
                        <a:t>12:30 – 14:30 </a:t>
                      </a:r>
                    </a:p>
                    <a:p>
                      <a:pPr algn="ctr" eaLnBrk="1" hangingPunct="1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1</a:t>
                      </a: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9:00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– 21:</a:t>
                      </a: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30</a:t>
                      </a:r>
                      <a:endParaRPr lang="tr-TR" sz="1050" b="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bg1"/>
                          </a:solidFill>
                          <a:latin typeface="Gotham Book"/>
                          <a:cs typeface="Arial" pitchFamily="34" charset="0"/>
                        </a:rPr>
                        <a:t>800</a:t>
                      </a:r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7379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PINEA  </a:t>
                      </a:r>
                      <a:r>
                        <a:rPr lang="tr-TR" sz="1050" b="0" dirty="0">
                          <a:solidFill>
                            <a:schemeClr val="bg1"/>
                          </a:solidFill>
                          <a:latin typeface="Gotham Book"/>
                        </a:rPr>
                        <a:t>RESTAURANT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r-TR" sz="1050" b="0" dirty="0">
                          <a:solidFill>
                            <a:schemeClr val="bg1"/>
                          </a:solidFill>
                          <a:latin typeface="Gotham Book"/>
                        </a:rPr>
                        <a:t> </a:t>
                      </a: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(</a:t>
                      </a:r>
                      <a:r>
                        <a:rPr lang="ru-RU" sz="1050" b="0" baseline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В течение дня</a:t>
                      </a: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)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tr-TR" sz="1050" b="0" dirty="0" smtClean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Завтрак         Ужин</a:t>
                      </a:r>
                      <a:endParaRPr lang="tr-TR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Буфет</a:t>
                      </a:r>
                      <a:endParaRPr lang="tr-TR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endParaRPr lang="tr-TR" sz="1050" b="0" dirty="0" smtClean="0">
                        <a:solidFill>
                          <a:schemeClr val="bg1"/>
                        </a:solidFill>
                        <a:latin typeface="Gotham Book"/>
                      </a:endParaRPr>
                    </a:p>
                    <a:p>
                      <a:pPr algn="ctr" eaLnBrk="1" hangingPunct="1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07:00 –1</a:t>
                      </a: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1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:00 </a:t>
                      </a:r>
                    </a:p>
                    <a:p>
                      <a:pPr algn="ctr" eaLnBrk="1" hangingPunct="1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 1</a:t>
                      </a: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8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:</a:t>
                      </a: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3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0 – 21:</a:t>
                      </a: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0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0</a:t>
                      </a:r>
                      <a:endParaRPr lang="tr-TR" sz="1050" b="0" dirty="0" smtClean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bg1"/>
                          </a:solidFill>
                          <a:latin typeface="Gotham Book"/>
                          <a:cs typeface="Arial" pitchFamily="34" charset="0"/>
                        </a:rPr>
                        <a:t>560</a:t>
                      </a:r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Включает Детский буфет</a:t>
                      </a:r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182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Akdeniz </a:t>
                      </a:r>
                      <a:r>
                        <a:rPr lang="ru-RU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Снек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Снек</a:t>
                      </a:r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  <a:p>
                      <a:pPr algn="ctr" eaLnBrk="1" hangingPunct="1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12:00 </a:t>
                      </a:r>
                      <a:r>
                        <a:rPr lang="tr-TR" sz="1050" b="0" dirty="0">
                          <a:solidFill>
                            <a:schemeClr val="bg1"/>
                          </a:solidFill>
                          <a:latin typeface="Gotham Book"/>
                        </a:rPr>
                        <a:t>– </a:t>
                      </a: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15:30</a:t>
                      </a:r>
                      <a:endParaRPr lang="tr-TR" sz="1050" b="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>
                          <a:solidFill>
                            <a:schemeClr val="bg1"/>
                          </a:solidFill>
                          <a:latin typeface="Gotham Book"/>
                          <a:cs typeface="Arial" pitchFamily="34" charset="0"/>
                        </a:rPr>
                        <a:t>X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6183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Po</a:t>
                      </a:r>
                      <a:r>
                        <a:rPr lang="en-US" sz="1050" b="0" dirty="0" err="1" smtClean="0">
                          <a:solidFill>
                            <a:schemeClr val="bg1"/>
                          </a:solidFill>
                          <a:latin typeface="Gotham Book"/>
                        </a:rPr>
                        <a:t>ol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 </a:t>
                      </a:r>
                      <a:r>
                        <a:rPr lang="ru-RU" sz="1050" b="0" baseline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Снек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dirty="0" smtClean="0">
                        <a:solidFill>
                          <a:schemeClr val="bg1"/>
                        </a:solidFill>
                        <a:latin typeface="Gotham Book"/>
                      </a:endParaRPr>
                    </a:p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Снек</a:t>
                      </a:r>
                      <a:endParaRPr lang="en-US" sz="1050" dirty="0" smtClean="0">
                        <a:solidFill>
                          <a:schemeClr val="bg1"/>
                        </a:solidFill>
                        <a:latin typeface="Gotham Book"/>
                      </a:endParaRPr>
                    </a:p>
                    <a:p>
                      <a:pPr algn="ctr" eaLnBrk="1" hangingPunct="1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12:00 - 16:00</a:t>
                      </a:r>
                      <a:endParaRPr lang="tr-TR" sz="1050" b="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0" dirty="0" smtClean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  <a:cs typeface="Arial" pitchFamily="34" charset="0"/>
                        </a:rPr>
                        <a:t>X</a:t>
                      </a:r>
                      <a:endParaRPr lang="en-US" sz="1050" b="0" dirty="0" smtClean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  <a:p>
                      <a:pPr algn="ctr"/>
                      <a:endParaRPr lang="en-US" sz="1050" b="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89740913"/>
                  </a:ext>
                </a:extLst>
              </a:tr>
              <a:tr h="821197"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dirty="0" err="1" smtClean="0">
                          <a:solidFill>
                            <a:schemeClr val="bg1"/>
                          </a:solidFill>
                          <a:latin typeface="Gotham Book"/>
                        </a:rPr>
                        <a:t>Pool</a:t>
                      </a:r>
                      <a:r>
                        <a:rPr lang="tr-TR" sz="1050" b="0" baseline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 </a:t>
                      </a:r>
                      <a:r>
                        <a:rPr lang="ru-RU" sz="1050" b="0" baseline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Снек</a:t>
                      </a:r>
                      <a:endParaRPr lang="tr-TR" sz="1050" b="0" baseline="0" dirty="0" smtClean="0">
                        <a:solidFill>
                          <a:schemeClr val="bg1"/>
                        </a:solidFill>
                        <a:latin typeface="Gotham Book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 b="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Ночной</a:t>
                      </a: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 перекус</a:t>
                      </a:r>
                      <a:r>
                        <a:rPr lang="tr-TR" sz="105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 </a:t>
                      </a:r>
                    </a:p>
                    <a:p>
                      <a:pPr algn="ctr" eaLnBrk="1" hangingPunct="1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21:30 – 02:30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  <a:cs typeface="Arial" pitchFamily="34" charset="0"/>
                        </a:rPr>
                        <a:t>X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887027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tr-TR" sz="1050" b="0" baseline="0" dirty="0" smtClean="0">
                        <a:solidFill>
                          <a:schemeClr val="bg1"/>
                        </a:solidFill>
                        <a:latin typeface="Gotham Book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tr-TR" sz="1050" b="0" baseline="0" dirty="0" smtClean="0">
                        <a:solidFill>
                          <a:schemeClr val="bg1"/>
                        </a:solidFill>
                        <a:latin typeface="Gotham Book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r-TR" sz="1050" b="0" baseline="0" dirty="0" err="1" smtClean="0">
                          <a:solidFill>
                            <a:schemeClr val="bg1"/>
                          </a:solidFill>
                          <a:latin typeface="Gotham Book"/>
                        </a:rPr>
                        <a:t>Aqua</a:t>
                      </a:r>
                      <a:r>
                        <a:rPr lang="tr-TR" sz="1050" b="0" baseline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 </a:t>
                      </a:r>
                      <a:r>
                        <a:rPr lang="ru-RU" sz="1050" b="0" baseline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Снек</a:t>
                      </a:r>
                      <a:endParaRPr lang="tr-TR" sz="1050" b="0" baseline="0" dirty="0" smtClean="0">
                        <a:solidFill>
                          <a:schemeClr val="bg1"/>
                        </a:solidFill>
                        <a:latin typeface="Gotham Book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tr-TR" sz="1050" b="0" baseline="0" dirty="0" smtClean="0">
                        <a:solidFill>
                          <a:schemeClr val="bg1"/>
                        </a:solidFill>
                        <a:latin typeface="Gotham Book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 b="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Снек</a:t>
                      </a:r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12:00</a:t>
                      </a:r>
                      <a:r>
                        <a:rPr lang="tr-TR" sz="1050" b="0" baseline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 – 16:00</a:t>
                      </a:r>
                      <a:endParaRPr lang="tr-TR" sz="1050" b="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0" dirty="0" smtClean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dirty="0" smtClean="0">
                          <a:solidFill>
                            <a:schemeClr val="bg1"/>
                          </a:solidFill>
                          <a:latin typeface="Gotham Book"/>
                          <a:cs typeface="Arial" pitchFamily="34" charset="0"/>
                        </a:rPr>
                        <a:t>X</a:t>
                      </a:r>
                      <a:endParaRPr lang="en-US" sz="1050" b="0" dirty="0" smtClean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  <a:p>
                      <a:pPr algn="ctr"/>
                      <a:endParaRPr lang="en-US" sz="1050" b="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292366149"/>
                  </a:ext>
                </a:extLst>
              </a:tr>
              <a:tr h="887027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 b="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10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1520" y="188640"/>
            <a:ext cx="8496944" cy="601066"/>
          </a:xfrm>
          <a:prstGeom prst="rect">
            <a:avLst/>
          </a:prstGeom>
          <a:solidFill>
            <a:srgbClr val="66523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/>
              <a:t>ALACARTE </a:t>
            </a:r>
            <a:r>
              <a:rPr lang="ru-RU" sz="2000" b="1" dirty="0" smtClean="0"/>
              <a:t>РЕСТОРАНЫ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198131"/>
              </p:ext>
            </p:extLst>
          </p:nvPr>
        </p:nvGraphicFramePr>
        <p:xfrm>
          <a:off x="251520" y="836712"/>
          <a:ext cx="8640960" cy="56886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83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3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05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8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75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62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41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4689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Рестораны</a:t>
                      </a:r>
                      <a:r>
                        <a:rPr lang="en-US" sz="1200" b="1" kern="12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lang="en-US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Концепция</a:t>
                      </a:r>
                      <a:endParaRPr lang="en-US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Сервис</a:t>
                      </a:r>
                      <a:endParaRPr lang="en-US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Примечание</a:t>
                      </a:r>
                      <a:endParaRPr lang="en-US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Часы работы</a:t>
                      </a:r>
                      <a:endParaRPr lang="en-US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Бесплатано</a:t>
                      </a:r>
                      <a:endParaRPr lang="en-US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Вместимость (внутри)</a:t>
                      </a:r>
                      <a:endParaRPr lang="en-US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Вместимость (снаружи)</a:t>
                      </a:r>
                      <a:endParaRPr lang="en-US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88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Turca </a:t>
                      </a: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Restaurant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Ужин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otham Book"/>
                        </a:rPr>
                        <a:t>A'la Carte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Турецкая кухня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Gotham Book"/>
                        </a:rPr>
                        <a:t>19:00 – 2</a:t>
                      </a:r>
                      <a:r>
                        <a:rPr lang="tr-TR" sz="1200" b="0" dirty="0">
                          <a:solidFill>
                            <a:schemeClr val="bg1"/>
                          </a:solidFill>
                          <a:latin typeface="Gotham Book"/>
                        </a:rPr>
                        <a:t>2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Gotham Book"/>
                        </a:rPr>
                        <a:t>:00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Gotham Book"/>
                          <a:cs typeface="Arial" pitchFamily="34" charset="0"/>
                        </a:rPr>
                        <a:t>Платно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50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5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Mediterranean </a:t>
                      </a: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Restaurant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Ужин</a:t>
                      </a:r>
                      <a:endParaRPr lang="tr-TR" sz="12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otham Book"/>
                        </a:rPr>
                        <a:t>A'la Carte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Средиземноморская кухня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Gotham Book"/>
                        </a:rPr>
                        <a:t>19:00 – 2</a:t>
                      </a:r>
                      <a:r>
                        <a:rPr lang="tr-TR" sz="1200" b="0" dirty="0">
                          <a:solidFill>
                            <a:schemeClr val="bg1"/>
                          </a:solidFill>
                          <a:latin typeface="Gotham Book"/>
                        </a:rPr>
                        <a:t>2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Gotham Book"/>
                        </a:rPr>
                        <a:t>:00</a:t>
                      </a:r>
                      <a:endParaRPr lang="tr-TR" sz="1200" b="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Gotham Book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Gotham Book"/>
                          <a:cs typeface="Arial" pitchFamily="34" charset="0"/>
                        </a:rPr>
                        <a:t>Платно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50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85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Fish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Medium"/>
                          <a:cs typeface="Gotham Medium"/>
                        </a:rPr>
                        <a:t>Restaurant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Medium"/>
                        <a:cs typeface="Gotham Medium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Ужин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otham Book"/>
                        </a:rPr>
                        <a:t>A'la Carte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Рыбный ресторан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Gotham Book"/>
                        </a:rPr>
                        <a:t>19:00 – 2</a:t>
                      </a:r>
                      <a:r>
                        <a:rPr lang="tr-TR" sz="1200" b="0" dirty="0">
                          <a:solidFill>
                            <a:schemeClr val="bg1"/>
                          </a:solidFill>
                          <a:latin typeface="Gotham Book"/>
                        </a:rPr>
                        <a:t>2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Gotham Book"/>
                        </a:rPr>
                        <a:t>:00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Gotham Book"/>
                          <a:cs typeface="Arial" pitchFamily="34" charset="0"/>
                        </a:rPr>
                        <a:t>Платно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Gotham Book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40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Box 7"/>
          <p:cNvSpPr txBox="1">
            <a:spLocks noChangeArrowheads="1"/>
          </p:cNvSpPr>
          <p:nvPr/>
        </p:nvSpPr>
        <p:spPr bwMode="auto">
          <a:xfrm>
            <a:off x="5292081" y="1093926"/>
            <a:ext cx="3456383" cy="58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614" tIns="28306" rIns="56614" bIns="28306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tr-TR" sz="900" dirty="0">
              <a:latin typeface="Gotham Book"/>
              <a:cs typeface="Arial" pitchFamily="34" charset="0"/>
            </a:endParaRPr>
          </a:p>
          <a:p>
            <a:endParaRPr lang="tr-TR" sz="900" dirty="0">
              <a:latin typeface="Gotham Book"/>
              <a:cs typeface="Arial" pitchFamily="34" charset="0"/>
            </a:endParaRPr>
          </a:p>
          <a:p>
            <a:r>
              <a:rPr lang="ru-RU" sz="1600" b="1" u="sng" dirty="0" smtClean="0">
                <a:latin typeface="Gotham Book"/>
                <a:cs typeface="Arial" pitchFamily="34" charset="0"/>
              </a:rPr>
              <a:t>УСЛУГИ В ПАВИЛЬОНЕ</a:t>
            </a:r>
            <a:endParaRPr lang="tr-TR" sz="1600" b="1" u="sng" dirty="0" smtClean="0">
              <a:latin typeface="Gotham Book"/>
              <a:cs typeface="Arial" pitchFamily="34" charset="0"/>
            </a:endParaRPr>
          </a:p>
          <a:p>
            <a:endParaRPr lang="tr-TR" sz="1600" dirty="0" smtClean="0">
              <a:latin typeface="Gotham Book"/>
              <a:cs typeface="Arial" pitchFamily="34" charset="0"/>
            </a:endParaRPr>
          </a:p>
          <a:p>
            <a:r>
              <a:rPr lang="ru-RU" altLang="zh-CN" sz="1600" b="1" dirty="0" smtClean="0">
                <a:latin typeface="Gotham Book"/>
                <a:cs typeface="Arial" pitchFamily="34" charset="0"/>
              </a:rPr>
              <a:t>Время</a:t>
            </a:r>
            <a:r>
              <a:rPr lang="tr-TR" altLang="zh-CN" sz="1600" b="1" dirty="0" smtClean="0">
                <a:latin typeface="Gotham Book"/>
                <a:cs typeface="Arial" pitchFamily="34" charset="0"/>
              </a:rPr>
              <a:t>: 10:00 </a:t>
            </a:r>
            <a:r>
              <a:rPr lang="ru-RU" altLang="zh-CN" sz="1600" b="1" dirty="0" smtClean="0">
                <a:latin typeface="Gotham Book"/>
                <a:cs typeface="Arial" pitchFamily="34" charset="0"/>
              </a:rPr>
              <a:t>- </a:t>
            </a:r>
            <a:r>
              <a:rPr lang="tr-TR" altLang="zh-CN" sz="1600" b="1" dirty="0" smtClean="0">
                <a:latin typeface="Gotham Book"/>
                <a:cs typeface="Arial" pitchFamily="34" charset="0"/>
              </a:rPr>
              <a:t>18:00</a:t>
            </a:r>
            <a:endParaRPr lang="tr-TR" sz="1600" dirty="0" smtClean="0"/>
          </a:p>
          <a:p>
            <a:r>
              <a:rPr lang="tr-TR" sz="1600" dirty="0" smtClean="0"/>
              <a:t> </a:t>
            </a:r>
          </a:p>
          <a:p>
            <a:r>
              <a:rPr lang="tr-TR" sz="1600" b="1" dirty="0" smtClean="0">
                <a:latin typeface="Gotham Book"/>
                <a:cs typeface="Arial" pitchFamily="34" charset="0"/>
              </a:rPr>
              <a:t>10:00 – </a:t>
            </a:r>
            <a:r>
              <a:rPr lang="ru-RU" sz="1600" b="1" dirty="0" smtClean="0">
                <a:latin typeface="Gotham Book"/>
                <a:cs typeface="Arial" pitchFamily="34" charset="0"/>
              </a:rPr>
              <a:t>Чай, кофе, сладости</a:t>
            </a:r>
            <a:endParaRPr lang="tr-TR" sz="1600" dirty="0" smtClean="0"/>
          </a:p>
          <a:p>
            <a:endParaRPr lang="tr-TR" sz="1600" b="1" dirty="0" smtClean="0">
              <a:latin typeface="Gotham Book"/>
              <a:cs typeface="Arial" pitchFamily="34" charset="0"/>
            </a:endParaRPr>
          </a:p>
          <a:p>
            <a:r>
              <a:rPr lang="en-GB" sz="1600" b="1" dirty="0" smtClean="0">
                <a:latin typeface="Gotham Book"/>
                <a:cs typeface="Arial" pitchFamily="34" charset="0"/>
              </a:rPr>
              <a:t>1</a:t>
            </a:r>
            <a:r>
              <a:rPr lang="tr-TR" sz="1600" b="1" dirty="0" smtClean="0">
                <a:latin typeface="Gotham Book"/>
                <a:cs typeface="Arial" pitchFamily="34" charset="0"/>
              </a:rPr>
              <a:t>0:30 – </a:t>
            </a:r>
            <a:r>
              <a:rPr lang="ru-RU" sz="1600" b="1" dirty="0" smtClean="0">
                <a:latin typeface="Gotham Book"/>
                <a:cs typeface="Arial" pitchFamily="34" charset="0"/>
              </a:rPr>
              <a:t>Влажные полотенца с ароматом мяты</a:t>
            </a:r>
            <a:r>
              <a:rPr lang="tr-TR" sz="1600" b="1" dirty="0" smtClean="0">
                <a:latin typeface="Gotham Book"/>
                <a:cs typeface="Arial" pitchFamily="34" charset="0"/>
              </a:rPr>
              <a:t> </a:t>
            </a:r>
            <a:r>
              <a:rPr lang="tr-TR" sz="1600" dirty="0" smtClean="0"/>
              <a:t> </a:t>
            </a:r>
          </a:p>
          <a:p>
            <a:endParaRPr lang="tr-TR" sz="1600" b="1" dirty="0" smtClean="0">
              <a:latin typeface="Gotham Book"/>
              <a:cs typeface="Arial" pitchFamily="34" charset="0"/>
            </a:endParaRPr>
          </a:p>
          <a:p>
            <a:r>
              <a:rPr lang="tr-TR" sz="1600" b="1" dirty="0" smtClean="0">
                <a:latin typeface="Gotham Book"/>
                <a:cs typeface="Arial" pitchFamily="34" charset="0"/>
              </a:rPr>
              <a:t>11:00 – </a:t>
            </a:r>
            <a:r>
              <a:rPr lang="ru-RU" sz="1600" b="1" dirty="0" smtClean="0">
                <a:latin typeface="Gotham Book"/>
                <a:cs typeface="Arial" pitchFamily="34" charset="0"/>
              </a:rPr>
              <a:t>Фрукты</a:t>
            </a:r>
            <a:endParaRPr lang="en-GB" sz="1600" b="1" dirty="0" smtClean="0">
              <a:latin typeface="Gotham Book"/>
              <a:cs typeface="Arial" pitchFamily="34" charset="0"/>
            </a:endParaRPr>
          </a:p>
          <a:p>
            <a:endParaRPr lang="tr-TR" sz="1600" dirty="0" smtClean="0"/>
          </a:p>
          <a:p>
            <a:r>
              <a:rPr lang="tr-TR" sz="1600" b="1" dirty="0" smtClean="0">
                <a:latin typeface="Gotham Book"/>
                <a:cs typeface="Arial" pitchFamily="34" charset="0"/>
              </a:rPr>
              <a:t>12:00 – </a:t>
            </a:r>
            <a:r>
              <a:rPr lang="ru-RU" sz="1600" b="1" dirty="0" smtClean="0">
                <a:latin typeface="Gotham Book"/>
                <a:cs typeface="Arial" pitchFamily="34" charset="0"/>
              </a:rPr>
              <a:t>Лимонад</a:t>
            </a:r>
            <a:r>
              <a:rPr lang="tr-TR" sz="1600" b="1" dirty="0" smtClean="0">
                <a:latin typeface="Gotham Book"/>
                <a:cs typeface="Arial" pitchFamily="34" charset="0"/>
              </a:rPr>
              <a:t> </a:t>
            </a:r>
          </a:p>
          <a:p>
            <a:endParaRPr lang="tr-TR" sz="1600" b="1" dirty="0" smtClean="0">
              <a:latin typeface="Gotham Book"/>
              <a:cs typeface="Arial" pitchFamily="34" charset="0"/>
            </a:endParaRPr>
          </a:p>
          <a:p>
            <a:r>
              <a:rPr lang="tr-TR" sz="1600" b="1" dirty="0" smtClean="0">
                <a:latin typeface="Gotham Book"/>
                <a:cs typeface="Arial" pitchFamily="34" charset="0"/>
              </a:rPr>
              <a:t>13:00 – </a:t>
            </a:r>
            <a:r>
              <a:rPr lang="ru-RU" sz="1600" b="1" dirty="0" smtClean="0">
                <a:latin typeface="Gotham Book"/>
                <a:cs typeface="Arial" pitchFamily="34" charset="0"/>
              </a:rPr>
              <a:t>Закуски</a:t>
            </a:r>
            <a:endParaRPr lang="tr-TR" sz="1600" b="1" dirty="0" smtClean="0">
              <a:latin typeface="Gotham Book"/>
              <a:cs typeface="Arial" pitchFamily="34" charset="0"/>
            </a:endParaRPr>
          </a:p>
          <a:p>
            <a:endParaRPr lang="tr-TR" sz="1600" b="1" dirty="0" smtClean="0">
              <a:latin typeface="Gotham Book"/>
              <a:cs typeface="Arial" pitchFamily="34" charset="0"/>
            </a:endParaRPr>
          </a:p>
          <a:p>
            <a:r>
              <a:rPr lang="tr-TR" sz="1600" b="1" dirty="0" smtClean="0">
                <a:latin typeface="Gotham Book"/>
                <a:cs typeface="Arial" pitchFamily="34" charset="0"/>
              </a:rPr>
              <a:t>14:00 – </a:t>
            </a:r>
            <a:r>
              <a:rPr lang="ru-RU" sz="1600" b="1" dirty="0" smtClean="0">
                <a:latin typeface="Gotham Book"/>
                <a:cs typeface="Arial" pitchFamily="34" charset="0"/>
              </a:rPr>
              <a:t>Влажные полотенца с ароматом лаванды</a:t>
            </a:r>
            <a:endParaRPr lang="tr-TR" sz="1600" b="1" dirty="0" smtClean="0">
              <a:latin typeface="Gotham Book"/>
              <a:cs typeface="Arial" pitchFamily="34" charset="0"/>
            </a:endParaRPr>
          </a:p>
          <a:p>
            <a:endParaRPr lang="tr-TR" sz="1600" b="1" dirty="0" smtClean="0">
              <a:latin typeface="Gotham Book"/>
              <a:cs typeface="Arial" pitchFamily="34" charset="0"/>
            </a:endParaRPr>
          </a:p>
          <a:p>
            <a:r>
              <a:rPr lang="tr-TR" sz="1600" b="1" dirty="0" smtClean="0">
                <a:latin typeface="Gotham Book"/>
                <a:cs typeface="Arial" pitchFamily="34" charset="0"/>
              </a:rPr>
              <a:t>15:00 – </a:t>
            </a:r>
            <a:r>
              <a:rPr lang="ru-RU" sz="1600" b="1" dirty="0" smtClean="0">
                <a:latin typeface="Gotham Book"/>
                <a:cs typeface="Arial" pitchFamily="34" charset="0"/>
              </a:rPr>
              <a:t>Мороженое</a:t>
            </a:r>
            <a:endParaRPr lang="tr-TR" sz="1600" b="1" dirty="0" smtClean="0">
              <a:latin typeface="Gotham Book"/>
              <a:cs typeface="Arial" pitchFamily="34" charset="0"/>
            </a:endParaRPr>
          </a:p>
          <a:p>
            <a:endParaRPr lang="tr-TR" sz="1600" b="1" dirty="0" smtClean="0">
              <a:latin typeface="Gotham Book"/>
              <a:cs typeface="Arial" pitchFamily="34" charset="0"/>
            </a:endParaRPr>
          </a:p>
          <a:p>
            <a:r>
              <a:rPr lang="tr-TR" sz="1600" b="1" dirty="0" smtClean="0">
                <a:latin typeface="Gotham Book"/>
                <a:cs typeface="Arial" pitchFamily="34" charset="0"/>
              </a:rPr>
              <a:t>17:00 - </a:t>
            </a:r>
            <a:r>
              <a:rPr lang="ru-RU" sz="1600" b="1" dirty="0" smtClean="0">
                <a:latin typeface="Gotham Book"/>
                <a:cs typeface="Arial" pitchFamily="34" charset="0"/>
              </a:rPr>
              <a:t>Пунш</a:t>
            </a:r>
            <a:endParaRPr lang="tr-TR" sz="1600" b="1" dirty="0" smtClean="0">
              <a:latin typeface="Gotham Book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837"/>
              </a:spcBef>
            </a:pPr>
            <a:endParaRPr lang="tr-TR" sz="1600" dirty="0">
              <a:latin typeface="Gotham Book"/>
              <a:cs typeface="Arial" pitchFamily="34" charset="0"/>
            </a:endParaRPr>
          </a:p>
        </p:txBody>
      </p:sp>
      <p:sp>
        <p:nvSpPr>
          <p:cNvPr id="131075" name="TextBox 12"/>
          <p:cNvSpPr txBox="1">
            <a:spLocks noChangeArrowheads="1"/>
          </p:cNvSpPr>
          <p:nvPr/>
        </p:nvSpPr>
        <p:spPr bwMode="auto">
          <a:xfrm rot="-5400000">
            <a:off x="7210167" y="2261676"/>
            <a:ext cx="3221722" cy="38104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14" tIns="28306" rIns="56614" bIns="28306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100" dirty="0">
                <a:solidFill>
                  <a:schemeClr val="bg1"/>
                </a:solidFill>
                <a:latin typeface="Gotham Light" charset="0"/>
              </a:rPr>
              <a:t>PREMIUM LINE BELEK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267594"/>
            <a:ext cx="8424936" cy="601066"/>
          </a:xfrm>
          <a:prstGeom prst="rect">
            <a:avLst/>
          </a:prstGeom>
          <a:solidFill>
            <a:srgbClr val="66523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FFFF"/>
                </a:solidFill>
              </a:rPr>
              <a:t>ПАВИЛЬОНЫ НА ПЛЯЖЕ</a:t>
            </a:r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6" y="885658"/>
            <a:ext cx="4248162" cy="283383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46796"/>
            <a:ext cx="4256032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1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576064"/>
          </a:xfrm>
          <a:solidFill>
            <a:srgbClr val="66523D"/>
          </a:solidFill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rgbClr val="FFFFFF"/>
                </a:solidFill>
              </a:rPr>
              <a:t>                                </a:t>
            </a:r>
            <a:r>
              <a:rPr lang="ru-RU" sz="2400" b="1" dirty="0" smtClean="0">
                <a:solidFill>
                  <a:srgbClr val="FFFFFF"/>
                </a:solidFill>
              </a:rPr>
              <a:t>РАЗВЛЕЧЕНИЯ И АКТИВИТИ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601066"/>
            <a:ext cx="8568952" cy="601066"/>
          </a:xfrm>
          <a:prstGeom prst="rect">
            <a:avLst/>
          </a:prstGeom>
          <a:solidFill>
            <a:srgbClr val="66523D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Известные мировые представления</a:t>
            </a:r>
            <a:r>
              <a:rPr lang="tr-TR" sz="12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r>
              <a:rPr lang="ru-RU" sz="12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Тематические вечеринки, Выступления звезд, Живая музыка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485107"/>
              </p:ext>
            </p:extLst>
          </p:nvPr>
        </p:nvGraphicFramePr>
        <p:xfrm>
          <a:off x="467544" y="1324261"/>
          <a:ext cx="8128176" cy="54872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86726">
                  <a:extLst>
                    <a:ext uri="{9D8B030D-6E8A-4147-A177-3AD203B41FA5}">
                      <a16:colId xmlns="" xmlns:a16="http://schemas.microsoft.com/office/drawing/2014/main" val="4074611943"/>
                    </a:ext>
                  </a:extLst>
                </a:gridCol>
                <a:gridCol w="3141450">
                  <a:extLst>
                    <a:ext uri="{9D8B030D-6E8A-4147-A177-3AD203B41FA5}">
                      <a16:colId xmlns="" xmlns:a16="http://schemas.microsoft.com/office/drawing/2014/main" val="3182005444"/>
                    </a:ext>
                  </a:extLst>
                </a:gridCol>
              </a:tblGrid>
              <a:tr h="447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БЕСПЛАТНО</a:t>
                      </a:r>
                      <a:endParaRPr lang="en-US" sz="900" b="1" dirty="0">
                        <a:solidFill>
                          <a:srgbClr val="000000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Gotham Book"/>
                          <a:ea typeface="Arial"/>
                          <a:cs typeface="Arial"/>
                        </a:rPr>
                        <a:t>ПЛАТНО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Gotham Book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1935091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Дискотека 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(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открытая или закрытая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/ 23.00 – 02.00)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baseline="0" dirty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БАНАН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4083474091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Фитнесс зал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,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аэробика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степ, йога</a:t>
                      </a:r>
                      <a:endParaRPr lang="tr-TR" sz="1000" b="1" kern="1200" baseline="0" dirty="0" smtClean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JET SKI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2409744784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Боча</a:t>
                      </a:r>
                      <a:r>
                        <a:rPr lang="en-US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бадминтон</a:t>
                      </a:r>
                      <a:r>
                        <a:rPr lang="en-US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дартс</a:t>
                      </a:r>
                      <a:r>
                        <a:rPr lang="en-US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,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lang="tr-TR" sz="1000" b="1" kern="1200" baseline="0" dirty="0" err="1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streetball</a:t>
                      </a:r>
                      <a:endParaRPr lang="tr-TR" sz="1000" b="1" kern="1200" baseline="0" dirty="0" smtClean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КАТАМАРАН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3879000846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Стрельба из лука</a:t>
                      </a:r>
                      <a:endParaRPr lang="tr-TR" sz="1000" b="1" kern="1200" baseline="0" dirty="0" smtClean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RINGO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2841286236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Площадка для пляжного волейбола</a:t>
                      </a:r>
                      <a:endParaRPr lang="tr-TR" sz="1000" b="1" kern="1200" baseline="0" dirty="0" smtClean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СЕРФИНГ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4127595810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Настольный теннис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(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мячик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,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ракетки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ПАРАГЛАЙДИНГ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3014078474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lvl="0" algn="ctr"/>
                      <a:r>
                        <a:rPr lang="tr-TR" sz="1000" b="1" kern="1200" baseline="0" dirty="0" err="1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Дневная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и </a:t>
                      </a:r>
                      <a:r>
                        <a:rPr lang="tr-TR" sz="1000" b="1" kern="1200" baseline="0" dirty="0" err="1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вечерняя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lang="tr-TR" sz="1000" b="1" kern="1200" baseline="0" dirty="0" err="1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анимация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,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вечеринки, шоу </a:t>
                      </a:r>
                      <a:endParaRPr lang="tr-TR" sz="1000" b="1" kern="1200" baseline="0" dirty="0" smtClean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ВОДНЫЕ ЛЫЖИ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2513896875"/>
                  </a:ext>
                </a:extLst>
              </a:tr>
              <a:tr h="4894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baseline="0" dirty="0" err="1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Настольные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lang="tr-TR" sz="1000" b="1" kern="1200" baseline="0" dirty="0" err="1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игры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(</a:t>
                      </a:r>
                      <a:r>
                        <a:rPr lang="tr-TR" sz="1000" b="1" kern="1200" baseline="0" dirty="0" err="1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карты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, </a:t>
                      </a:r>
                      <a:r>
                        <a:rPr lang="tr-TR" sz="1000" b="1" kern="1200" baseline="0" dirty="0" err="1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тавла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и </a:t>
                      </a:r>
                      <a:r>
                        <a:rPr lang="tr-TR" sz="1000" b="1" kern="1200" baseline="0" dirty="0" err="1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др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.)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baseline="0" dirty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ОСВЕЩЕНИЕ ТЕННИСНЫХ КОРТОВ</a:t>
                      </a:r>
                      <a:endParaRPr lang="tr-TR" sz="1000" b="1" kern="1200" baseline="0" dirty="0" smtClean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264445516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Мини футбол, Мини кинотеатр</a:t>
                      </a:r>
                      <a:endParaRPr lang="tr-TR" sz="1000" b="1" kern="1200" baseline="0" dirty="0" smtClean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УРОКИ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 ТЕННИСА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673068970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Теннис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(2 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корта с твердым покрытием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,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мячики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,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ракетки</a:t>
                      </a:r>
                      <a:r>
                        <a:rPr lang="tr-TR" sz="1000" b="1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ИГРОВОЙ САЛОН(ИГРЫ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 НА КОМПЬЮТЕРЕ)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945886988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АМЕРИКАНСКИЙ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 БИЛЬЯРД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Gotham Book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4074094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84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4031940" cy="268796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8" y="3356992"/>
            <a:ext cx="4104456" cy="273630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985"/>
            <a:ext cx="3983423" cy="265561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81" y="3356992"/>
            <a:ext cx="400675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51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62764"/>
              </p:ext>
            </p:extLst>
          </p:nvPr>
        </p:nvGraphicFramePr>
        <p:xfrm>
          <a:off x="382675" y="201723"/>
          <a:ext cx="8352925" cy="65396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0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84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9235">
                  <a:extLst>
                    <a:ext uri="{9D8B030D-6E8A-4147-A177-3AD203B41FA5}">
                      <a16:colId xmlns="" xmlns:a16="http://schemas.microsoft.com/office/drawing/2014/main" val="972207193"/>
                    </a:ext>
                  </a:extLst>
                </a:gridCol>
                <a:gridCol w="6094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77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7769">
                  <a:extLst>
                    <a:ext uri="{9D8B030D-6E8A-4147-A177-3AD203B41FA5}">
                      <a16:colId xmlns="" xmlns:a16="http://schemas.microsoft.com/office/drawing/2014/main" val="2608385204"/>
                    </a:ext>
                  </a:extLst>
                </a:gridCol>
                <a:gridCol w="6483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713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837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Бассейны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ea typeface="ＭＳ Ｐゴシック" charset="-128"/>
                        </a:rPr>
                        <a:t>Открытый</a:t>
                      </a:r>
                      <a:endParaRPr lang="en-US" sz="1200" b="1" baseline="30000" dirty="0" smtClean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FFFFFF"/>
                          </a:solidFill>
                          <a:ea typeface="ＭＳ Ｐゴシック" charset="-128"/>
                        </a:rPr>
                        <a:t>Закрытый</a:t>
                      </a:r>
                      <a:endParaRPr lang="en-US" sz="1200" b="1" baseline="30000" dirty="0" smtClean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300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FFFFFF"/>
                          </a:solidFill>
                        </a:rPr>
                        <a:t>Подогрев</a:t>
                      </a:r>
                      <a:endParaRPr lang="en-US" sz="1200" b="1" baseline="300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FFFFFF"/>
                          </a:solidFill>
                          <a:ea typeface="ＭＳ Ｐゴシック" charset="-128"/>
                        </a:rPr>
                        <a:t>Пресная вода</a:t>
                      </a:r>
                      <a:endParaRPr lang="en-US" sz="1200" b="1" baseline="300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FFFFFF"/>
                          </a:solidFill>
                          <a:ea typeface="ＭＳ Ｐゴシック" charset="-128"/>
                        </a:rPr>
                        <a:t>Соленая вода</a:t>
                      </a:r>
                      <a:endParaRPr lang="en-US" sz="1200" b="1" baseline="30000" dirty="0" smtClean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300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FFFFFF"/>
                          </a:solidFill>
                        </a:rPr>
                        <a:t>Глубина</a:t>
                      </a:r>
                      <a:endParaRPr lang="en-US" sz="1200" b="1" baseline="300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FFFFFF"/>
                          </a:solidFill>
                          <a:ea typeface="ＭＳ Ｐゴシック" charset="-128"/>
                        </a:rPr>
                        <a:t>M 2</a:t>
                      </a: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78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Medium"/>
                        </a:rPr>
                        <a:t>Клубный бассейн</a:t>
                      </a:r>
                      <a:endParaRPr lang="en-US" sz="900" b="0" i="0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1.40 m</a:t>
                      </a:r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288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  <a:p>
                      <a:pPr algn="ctr"/>
                      <a:endParaRPr lang="en-US" sz="900" baseline="30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322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Medium"/>
                        </a:rPr>
                        <a:t>Клубный Крытый бассейн</a:t>
                      </a:r>
                      <a:endParaRPr lang="en-US" sz="900" b="0" i="0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1.40 m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275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  <a:p>
                      <a:pPr algn="ctr"/>
                      <a:endParaRPr lang="en-US" sz="900" baseline="30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08554493"/>
                  </a:ext>
                </a:extLst>
              </a:tr>
              <a:tr h="35878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Клубный Крытый Детский бассейн</a:t>
                      </a:r>
                      <a:endParaRPr lang="en-US" sz="9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40 cm</a:t>
                      </a:r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  <a:p>
                      <a:pPr algn="ctr"/>
                      <a:endParaRPr lang="en-US" sz="900" baseline="30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41843536"/>
                  </a:ext>
                </a:extLst>
              </a:tr>
              <a:tr h="3587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Клубный главный  бассейн</a:t>
                      </a:r>
                      <a:endParaRPr lang="en-US" sz="9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1.</a:t>
                      </a:r>
                      <a:r>
                        <a:rPr lang="tr-TR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4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790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78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Клубный</a:t>
                      </a:r>
                      <a:r>
                        <a:rPr lang="ru-RU" sz="9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Детский  бассейн</a:t>
                      </a:r>
                      <a:endParaRPr lang="en-US" sz="9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40 cm</a:t>
                      </a:r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30,45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78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Резорт </a:t>
                      </a:r>
                      <a:r>
                        <a:rPr lang="ru-RU" sz="9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бассейн</a:t>
                      </a:r>
                      <a:endParaRPr lang="en-US" sz="9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1.40 m</a:t>
                      </a:r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679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  <a:p>
                      <a:pPr algn="ctr"/>
                      <a:endParaRPr lang="en-US" sz="900" baseline="30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322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Резорт Крытый бассейн</a:t>
                      </a:r>
                      <a:endParaRPr lang="en-US" sz="9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1.40 m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171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  <a:p>
                      <a:pPr algn="ctr"/>
                      <a:endParaRPr lang="en-US" sz="900" baseline="30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38411419"/>
                  </a:ext>
                </a:extLst>
              </a:tr>
              <a:tr h="493322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Резорт Крытый бассейн(2)</a:t>
                      </a:r>
                      <a:endParaRPr lang="en-US" sz="9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1.40 m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101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86120136"/>
                  </a:ext>
                </a:extLst>
              </a:tr>
              <a:tr h="35878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Резорт Детский  бассейн</a:t>
                      </a:r>
                      <a:endParaRPr lang="en-US" sz="9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4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0 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cm</a:t>
                      </a:r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22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878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Ботаник  бассейн</a:t>
                      </a:r>
                      <a:endParaRPr lang="en-US" sz="9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1.40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228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  <a:endParaRPr lang="en-US" sz="900" baseline="30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878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Ботаник</a:t>
                      </a:r>
                      <a:r>
                        <a:rPr lang="ru-RU" sz="9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Детский бассейн</a:t>
                      </a:r>
                      <a:endParaRPr lang="en-US" sz="9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40 cm</a:t>
                      </a:r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19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  <a:p>
                      <a:pPr algn="ctr"/>
                      <a:endParaRPr lang="en-US" sz="900" baseline="30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79698575"/>
                  </a:ext>
                </a:extLst>
              </a:tr>
              <a:tr h="35878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Аквапарк бассйн</a:t>
                      </a:r>
                      <a:endParaRPr lang="en-US" sz="9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1.</a:t>
                      </a: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0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252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8780">
                <a:tc>
                  <a:txBody>
                    <a:bodyPr/>
                    <a:lstStyle/>
                    <a:p>
                      <a:pPr algn="ctr"/>
                      <a:r>
                        <a:rPr lang="tr-TR" sz="9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A</a:t>
                      </a:r>
                      <a:r>
                        <a:rPr lang="ru-RU" sz="9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квапарк</a:t>
                      </a:r>
                      <a:r>
                        <a:rPr lang="ru-RU" sz="9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Ленивая речка</a:t>
                      </a:r>
                      <a:endParaRPr lang="en-US" sz="9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1.40 m</a:t>
                      </a:r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220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  <a:p>
                      <a:pPr algn="ctr"/>
                      <a:endParaRPr lang="en-US" sz="900" baseline="30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8780">
                <a:tc>
                  <a:txBody>
                    <a:bodyPr/>
                    <a:lstStyle/>
                    <a:p>
                      <a:pPr algn="ctr"/>
                      <a:r>
                        <a:rPr lang="tr-TR" sz="9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A</a:t>
                      </a:r>
                      <a:r>
                        <a:rPr lang="ru-RU" sz="9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квапарк</a:t>
                      </a:r>
                      <a:r>
                        <a:rPr lang="ru-RU" sz="9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Раковина бассейн</a:t>
                      </a:r>
                      <a:endParaRPr lang="en-US" sz="9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1.60 </a:t>
                      </a:r>
                      <a:r>
                        <a:rPr lang="tr-TR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46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  <a:p>
                      <a:pPr algn="ctr"/>
                      <a:endParaRPr lang="en-US" sz="900" baseline="30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1820">
                <a:tc>
                  <a:txBody>
                    <a:bodyPr/>
                    <a:lstStyle/>
                    <a:p>
                      <a:pPr algn="ctr"/>
                      <a:r>
                        <a:rPr lang="tr-TR" sz="9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A</a:t>
                      </a:r>
                      <a:r>
                        <a:rPr lang="ru-RU" sz="9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квапарк</a:t>
                      </a:r>
                      <a:r>
                        <a:rPr lang="ru-RU" sz="9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Детский бассейн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40</a:t>
                      </a:r>
                      <a:r>
                        <a:rPr lang="tr-TR" sz="900" baseline="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cm</a:t>
                      </a:r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40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  <a:p>
                      <a:pPr algn="ctr"/>
                      <a:endParaRPr lang="en-US" sz="900" baseline="30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382675" y="116632"/>
            <a:ext cx="8352928" cy="289030"/>
          </a:xfrm>
          <a:prstGeom prst="rect">
            <a:avLst/>
          </a:prstGeom>
          <a:solidFill>
            <a:srgbClr val="66523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FFFF"/>
                </a:solidFill>
              </a:rPr>
              <a:t>БАССЕЙНЫ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1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87247" y="116632"/>
            <a:ext cx="8352928" cy="601066"/>
          </a:xfrm>
          <a:prstGeom prst="rect">
            <a:avLst/>
          </a:prstGeom>
          <a:solidFill>
            <a:srgbClr val="66523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FFFF"/>
                </a:solidFill>
              </a:rPr>
              <a:t>АКВАПАРК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600" y="6165304"/>
            <a:ext cx="7848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dirty="0" smtClean="0">
                <a:latin typeface="Gotham Book"/>
              </a:rPr>
              <a:t>  </a:t>
            </a:r>
            <a:endParaRPr lang="tr-TR" sz="900" dirty="0">
              <a:latin typeface="Gotham Book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9" y="908720"/>
            <a:ext cx="8273575" cy="548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62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573750"/>
              </p:ext>
            </p:extLst>
          </p:nvPr>
        </p:nvGraphicFramePr>
        <p:xfrm>
          <a:off x="323528" y="1052736"/>
          <a:ext cx="4824536" cy="57380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818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FFFFFF"/>
                          </a:solidFill>
                          <a:ea typeface="ＭＳ Ｐゴシック" charset="-128"/>
                        </a:rPr>
                        <a:t>ВОЗРАСТНЫЕ ГРУППЫ</a:t>
                      </a:r>
                      <a:endParaRPr lang="en-US" sz="1200" b="1" baseline="300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4 – 7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лет мини клуб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8 – 12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лет макси клуб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13 – 17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лет Тинейдж клуб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Время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работы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детского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клуба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Pino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: 10.00 – 19.00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18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Дети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в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возрастк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от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0 –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до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3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лет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могут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находиться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с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родителями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.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Дети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возрастом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до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трех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лет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должны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оставаться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под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присмотром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взрослых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.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Особенности и активити м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ини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к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луба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: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Игровые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площадки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приготовления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хлеба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приготовление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пиццы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приготовление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кекса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раз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ук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рашивание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лица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и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тела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день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и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ндейцев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день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п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иратов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олимпиада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празднование дня рождения, мини диско.</a:t>
                      </a: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Живой уголок, футбольная школа Pino, цветочный сад Pino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школа плаванья Pino (платно), школа джиу джитсу Pino</a:t>
                      </a: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Легкие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игры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батуты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игровая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площадка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в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тени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деревьев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Время работы детского клуба может быть изменено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. 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23528" y="379662"/>
            <a:ext cx="8496944" cy="601066"/>
          </a:xfrm>
          <a:prstGeom prst="rect">
            <a:avLst/>
          </a:prstGeom>
          <a:solidFill>
            <a:srgbClr val="66523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FFFF"/>
                </a:solidFill>
              </a:rPr>
              <a:t>ДЕТСКИЙ КЛУБ ПИНО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83446"/>
            <a:ext cx="2762247" cy="184149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3027662"/>
            <a:ext cx="2762247" cy="184149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4882183"/>
            <a:ext cx="2762247" cy="19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2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643" y="476672"/>
            <a:ext cx="8424936" cy="360040"/>
          </a:xfrm>
          <a:solidFill>
            <a:srgbClr val="66523D"/>
          </a:solidFill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МЕСТОРАСПОЛОЖЕНИЕ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86011"/>
              </p:ext>
            </p:extLst>
          </p:nvPr>
        </p:nvGraphicFramePr>
        <p:xfrm>
          <a:off x="345643" y="1484784"/>
          <a:ext cx="4070387" cy="37444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6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63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2498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Дата</a:t>
                      </a:r>
                      <a:r>
                        <a:rPr lang="ru-RU" sz="12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открытия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: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2001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ＭＳ Ｐゴシック" pitchFamily="34" charset="-128"/>
                      </a:endParaRPr>
                    </a:p>
                  </a:txBody>
                  <a:tcPr marL="91434" marR="91434" horzOverflow="overflow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1079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Последняя</a:t>
                      </a:r>
                      <a:r>
                        <a:rPr lang="ru-RU" sz="12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реновация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: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201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9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;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реновация общественных мест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ＭＳ Ｐゴシック" pitchFamily="34" charset="-128"/>
                      </a:endParaRPr>
                    </a:p>
                  </a:txBody>
                  <a:tcPr marL="91434" marR="91434" horzOverflow="overflow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498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Ka</a:t>
                      </a: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тегория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: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5*</a:t>
                      </a:r>
                    </a:p>
                  </a:txBody>
                  <a:tcPr marL="91434" marR="91434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2498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Площадь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: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118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.000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1434" marR="91434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5827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Почтовый</a:t>
                      </a:r>
                      <a:r>
                        <a:rPr lang="ru-RU" sz="12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адресс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: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İleriba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s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ı Mevkii, 5. Parsel – 07506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Б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л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к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 – A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нт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a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лия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 – T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урция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4" marR="91434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498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T</a:t>
                      </a: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елефон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: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+90 242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710 02 00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ＭＳ Ｐゴシック" pitchFamily="34" charset="-128"/>
                      </a:endParaRPr>
                    </a:p>
                  </a:txBody>
                  <a:tcPr marL="91434" marR="91434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2498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Факс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: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+90 242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715 25 15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ＭＳ Ｐゴシック" pitchFamily="34" charset="-128"/>
                      </a:endParaRPr>
                    </a:p>
                  </a:txBody>
                  <a:tcPr marL="91434" marR="91434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2498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Почта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: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info@pinebeach.com.tr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ＭＳ Ｐゴシック" pitchFamily="34" charset="-128"/>
                      </a:endParaRPr>
                    </a:p>
                  </a:txBody>
                  <a:tcPr marL="91434" marR="91434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2520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Вебсайт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: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www.pinebeach.com.tr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ＭＳ Ｐゴシック" pitchFamily="34" charset="-128"/>
                      </a:endParaRPr>
                    </a:p>
                  </a:txBody>
                  <a:tcPr marL="91434" marR="91434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356428"/>
              </p:ext>
            </p:extLst>
          </p:nvPr>
        </p:nvGraphicFramePr>
        <p:xfrm>
          <a:off x="4558111" y="1484784"/>
          <a:ext cx="4212468" cy="37053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736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87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7966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en-US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A</a:t>
                      </a: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эропорт</a:t>
                      </a:r>
                      <a:r>
                        <a:rPr lang="ru-RU" sz="1200" b="0" i="0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Анталия</a:t>
                      </a:r>
                      <a:r>
                        <a:rPr lang="en-US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:</a:t>
                      </a:r>
                      <a:endParaRPr lang="en-US" sz="1200" b="0" i="0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33 </a:t>
                      </a:r>
                      <a:r>
                        <a:rPr lang="tr-TR" sz="1200" b="0" i="0" kern="1200" dirty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km.</a:t>
                      </a:r>
                    </a:p>
                  </a:txBody>
                  <a:tcPr marL="91434" marR="91434" horzOverflow="overflow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687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en-US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A</a:t>
                      </a: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нталия</a:t>
                      </a:r>
                      <a:r>
                        <a:rPr lang="ru-RU" sz="1200" b="0" i="0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центр</a:t>
                      </a:r>
                      <a:r>
                        <a:rPr lang="en-US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:</a:t>
                      </a:r>
                      <a:endParaRPr lang="en-US" sz="1200" b="0" i="0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45 </a:t>
                      </a:r>
                      <a:r>
                        <a:rPr lang="tr-TR" sz="1200" b="0" i="0" kern="1200" dirty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km.</a:t>
                      </a:r>
                    </a:p>
                  </a:txBody>
                  <a:tcPr marL="91434" marR="91434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127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Белек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3 km 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ＭＳ Ｐゴシック" pitchFamily="34" charset="-128"/>
                      </a:endParaRPr>
                    </a:p>
                  </a:txBody>
                  <a:tcPr marL="91434" marR="91434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3127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Транспорт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: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Автобус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, Ta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кси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и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 24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 часа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ＭＳ Ｐゴシック" pitchFamily="34" charset="-128"/>
                        </a:rPr>
                        <a:t>услуга индивидуального трансфера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ＭＳ Ｐゴシック" pitchFamily="34" charset="-128"/>
                      </a:endParaRPr>
                    </a:p>
                  </a:txBody>
                  <a:tcPr marL="91434" marR="91434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2543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Пляж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: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Первая</a:t>
                      </a:r>
                      <a:r>
                        <a:rPr lang="ru-RU" sz="12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береговая линия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3127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Здания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: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Главный корпус </a:t>
                      </a:r>
                      <a:r>
                        <a:rPr lang="tr-TR" sz="12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,</a:t>
                      </a:r>
                      <a:r>
                        <a:rPr lang="en-US" sz="12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ru-RU" sz="12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Клубный основной корпус, Клубные номера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687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Лифт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: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6</a:t>
                      </a:r>
                      <a:r>
                        <a:rPr lang="tr-TR" sz="12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3127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Интернет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: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Бесплатный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Gotham Book"/>
                        </a:rPr>
                        <a:t> беспроводной интернет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23977"/>
              </p:ext>
            </p:extLst>
          </p:nvPr>
        </p:nvGraphicFramePr>
        <p:xfrm>
          <a:off x="323528" y="476673"/>
          <a:ext cx="8433667" cy="53285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33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368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PINE VI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300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8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Рецепция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: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Коляска-трость выдается под залог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878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Номер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: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Детская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кроватка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ванночка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горшок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сиденье на унитаз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подогреватель бутылочек(по наличию, по запросу)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2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Основной ресторан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: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Детский ресторан с буфетом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стульчики для кормления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миковолновка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стерелизатор бутылочек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блендер, детское молоко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сок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баночное питание 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(125 gr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куриный и мясной бульон, овощи на пару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8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Мини Клуб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: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Комната для сна и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TV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комната, мороженое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мини кухня (чайник, микроволновка, стерелизатор бутылочек, молоко)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0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Бассейны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&amp;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Пляж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: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Детские площадки на пляже и у бассейна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2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Номер</a:t>
                      </a: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&amp;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Мини Клуб: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Няня(платно)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256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664683"/>
              </p:ext>
            </p:extLst>
          </p:nvPr>
        </p:nvGraphicFramePr>
        <p:xfrm>
          <a:off x="225527" y="1340762"/>
          <a:ext cx="8594944" cy="51845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4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198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Название 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Обшая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M2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ВЫСОТА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M 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ШИРИНА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/>
                      </a:r>
                      <a:b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</a:b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ДЛИНА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ВМЕСТИМОСТЬ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8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Театр 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Класс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Гала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A -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325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5,00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13,00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25,00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250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140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140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A -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350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5,00 m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14,00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25,00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380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200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220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A -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325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5,00 m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13,00 m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25,00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250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140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140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7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A 1+2+3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1000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5,00 m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25,00 m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40,00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1100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550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700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A - 4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53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4,70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4,90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10,82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A - 5 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150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3,66 m 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12,50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12,00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A - 6 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135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3,60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7,70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17,53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120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85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9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A - 7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38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3,60 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4,95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7,68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35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25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9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A - 8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40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3,00 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5,70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7,02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25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459736537"/>
                  </a:ext>
                </a:extLst>
              </a:tr>
              <a:tr h="419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A - 9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40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3,60 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5,16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7,75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25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22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2145413005"/>
                  </a:ext>
                </a:extLst>
              </a:tr>
              <a:tr h="419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A - 10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75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3,81 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7,77m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9,65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45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40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50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2624155194"/>
                  </a:ext>
                </a:extLst>
              </a:tr>
              <a:tr h="419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Холл</a:t>
                      </a:r>
                      <a:r>
                        <a:rPr kumimoji="0" lang="tr-T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 A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1200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3,80 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3165841279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51519" y="404664"/>
            <a:ext cx="8568952" cy="745082"/>
          </a:xfrm>
          <a:prstGeom prst="rect">
            <a:avLst/>
          </a:prstGeom>
          <a:solidFill>
            <a:srgbClr val="66523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FFFF"/>
                </a:solidFill>
              </a:rPr>
              <a:t>КОНФЕРЕНЦ ЗАЛЫ</a:t>
            </a:r>
            <a:r>
              <a:rPr lang="tr-TR" sz="2400" b="1" dirty="0" smtClean="0">
                <a:solidFill>
                  <a:srgbClr val="FFFFFF"/>
                </a:solidFill>
              </a:rPr>
              <a:t> - A</a:t>
            </a:r>
            <a:endParaRPr lang="tr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21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prstGeom prst="rect">
            <a:avLst/>
          </a:prstGeom>
          <a:solidFill>
            <a:srgbClr val="66523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FFFF"/>
                </a:solidFill>
              </a:rPr>
              <a:t>КОНФЕРЕНЦ ЗАЛЫ</a:t>
            </a:r>
            <a:r>
              <a:rPr lang="tr-TR" sz="2400" b="1" dirty="0" smtClean="0">
                <a:solidFill>
                  <a:srgbClr val="FFFFFF"/>
                </a:solidFill>
              </a:rPr>
              <a:t> - B</a:t>
            </a:r>
            <a:endParaRPr lang="tr-TR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02156"/>
              </p:ext>
            </p:extLst>
          </p:nvPr>
        </p:nvGraphicFramePr>
        <p:xfrm>
          <a:off x="457200" y="1600200"/>
          <a:ext cx="8291264" cy="51045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4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06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198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Название </a:t>
                      </a: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Обшая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M2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ВЫСОТА</a:t>
                      </a:r>
                      <a:endParaRPr kumimoji="0" lang="tr-T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M 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ШИРИНА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/>
                      </a:r>
                      <a:b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</a:b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ДЛИНА</a:t>
                      </a:r>
                      <a:endParaRPr kumimoji="0" lang="tr-T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ВМЕСТИМОСТЬ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8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еатр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Класс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Гала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B -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675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7,00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20,33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33,20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750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350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385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B -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1005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7,00 m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30,27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33,20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1110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500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600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B -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640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7,00 m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19,28 m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33,20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700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330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385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7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A 1+2+3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2320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7,00 m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33,20 m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69,88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2575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1500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1650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B – 5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38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3,70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4,95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7,40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B - 6 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25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3,70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 m 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4,85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5,23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B - 7 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60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3,70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4,85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12,40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9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B – 9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54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3,70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 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4,85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11,05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25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9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B – 10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47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3,70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 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5,10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9,15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40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40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459736537"/>
                  </a:ext>
                </a:extLst>
              </a:tr>
              <a:tr h="419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B - 11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50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3,70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 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5,90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8,60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35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25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2145413005"/>
                  </a:ext>
                </a:extLst>
              </a:tr>
              <a:tr h="419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ЕРРАСА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3500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2,80 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2624155194"/>
                  </a:ext>
                </a:extLst>
              </a:tr>
              <a:tr h="419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Х</a:t>
                      </a:r>
                      <a:r>
                        <a:rPr kumimoji="0" lang="tr-T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 B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780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6,37 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3165841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788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08912" cy="936104"/>
          </a:xfrm>
          <a:prstGeom prst="rect">
            <a:avLst/>
          </a:prstGeom>
          <a:solidFill>
            <a:srgbClr val="66523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FFFF"/>
                </a:solidFill>
              </a:rPr>
              <a:t>КОНФЕРЕНЦ ЗАЛЫ</a:t>
            </a:r>
            <a:r>
              <a:rPr lang="tr-TR" sz="2400" b="1" dirty="0" smtClean="0">
                <a:solidFill>
                  <a:srgbClr val="FFFFFF"/>
                </a:solidFill>
              </a:rPr>
              <a:t> - C</a:t>
            </a:r>
            <a:endParaRPr lang="tr-TR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346346"/>
              </p:ext>
            </p:extLst>
          </p:nvPr>
        </p:nvGraphicFramePr>
        <p:xfrm>
          <a:off x="457200" y="1600200"/>
          <a:ext cx="8219256" cy="21925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4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43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868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198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Название </a:t>
                      </a: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ОБЩАЯ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M2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ВЫСОТА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M 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ШИРИНА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/>
                      </a:r>
                      <a:b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</a:b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ДЛИНА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ВМЕСТИМОСТЬ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8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еатр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Класс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Гала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C -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310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3,75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13,00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25,00 m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250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140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140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C -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380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3,75 m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14,00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25,00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380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200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200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C -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310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3,75 m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13,00 m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25,00 m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250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/>
                          <a:cs typeface="Times New Roman" pitchFamily="18" charset="0"/>
                        </a:rPr>
                        <a:t>140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</a:rPr>
                        <a:t>140</a:t>
                      </a:r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Холл</a:t>
                      </a:r>
                      <a:r>
                        <a:rPr kumimoji="0" lang="tr-T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 C</a:t>
                      </a:r>
                      <a:endParaRPr kumimoji="0" lang="tr-T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Times New Roman" pitchFamily="18" charset="0"/>
                        </a:rPr>
                        <a:t>220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29208" marR="2920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3165841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090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254167"/>
              </p:ext>
            </p:extLst>
          </p:nvPr>
        </p:nvGraphicFramePr>
        <p:xfrm>
          <a:off x="395536" y="4725143"/>
          <a:ext cx="8352924" cy="7839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4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6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22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670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ea typeface="ＭＳ Ｐゴシック" charset="-128"/>
                        </a:rPr>
                        <a:t>ПЛАТНО</a:t>
                      </a:r>
                      <a:endParaRPr lang="tr-TR" sz="1200" b="1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СПА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пакеты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Уход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за кожей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Пилинг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и массаж </a:t>
                      </a:r>
                      <a:endParaRPr lang="en-US" sz="1200" b="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  <a:p>
                      <a:endParaRPr lang="en-US" sz="1200" b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395536" y="2702140"/>
            <a:ext cx="8352928" cy="601066"/>
          </a:xfrm>
          <a:prstGeom prst="rect">
            <a:avLst/>
          </a:prstGeom>
          <a:solidFill>
            <a:srgbClr val="66523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FFFFFF"/>
                </a:solidFill>
              </a:rPr>
              <a:t>SPA &amp; WELLNESS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948351"/>
              </p:ext>
            </p:extLst>
          </p:nvPr>
        </p:nvGraphicFramePr>
        <p:xfrm>
          <a:off x="395536" y="3501008"/>
          <a:ext cx="8352924" cy="817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4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43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843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БЕСПЛАТНО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Паровая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комната</a:t>
                      </a:r>
                      <a:endParaRPr lang="en-US" sz="1200" b="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Место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для отдыха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Хамам</a:t>
                      </a:r>
                      <a:endParaRPr lang="tr-TR" sz="1200" b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  <a:p>
                      <a:endParaRPr lang="en-US" sz="1200" b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5" y="367742"/>
            <a:ext cx="2736304" cy="198113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7742"/>
            <a:ext cx="2736304" cy="198113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19" y="399548"/>
            <a:ext cx="2292041" cy="19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82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66523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FFFF"/>
                </a:solidFill>
              </a:rPr>
              <a:t>ДРУГИЕ УСЛУГИ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19503"/>
              </p:ext>
            </p:extLst>
          </p:nvPr>
        </p:nvGraphicFramePr>
        <p:xfrm>
          <a:off x="442647" y="1988840"/>
          <a:ext cx="8244152" cy="117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220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220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БЕСПЛАТНО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Открытая парковка </a:t>
                      </a:r>
                      <a:r>
                        <a:rPr lang="tr-TR" sz="1200" b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Max.100 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машин</a:t>
                      </a:r>
                      <a:endParaRPr lang="en-US" sz="1200" b="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  <a:p>
                      <a:endParaRPr lang="en-US" sz="1200" b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Полотенца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у пляжа и бассейна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, 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зонт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, 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шезлонг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и матрас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Паровая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комната, хамам, сауна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Медсестра</a:t>
                      </a:r>
                      <a:r>
                        <a:rPr lang="tr-TR" sz="1200" b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– 24 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часа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34036639"/>
                  </a:ext>
                </a:extLst>
              </a:tr>
            </a:tbl>
          </a:graphicData>
        </a:graphic>
      </p:graphicFrame>
      <p:graphicFrame>
        <p:nvGraphicFramePr>
          <p:cNvPr id="8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7922"/>
              </p:ext>
            </p:extLst>
          </p:nvPr>
        </p:nvGraphicFramePr>
        <p:xfrm>
          <a:off x="442647" y="4293096"/>
          <a:ext cx="8244152" cy="18085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220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220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609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ПЛАТНО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316"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Прачесная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Услуги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 химчистики</a:t>
                      </a:r>
                      <a:endParaRPr lang="tr-TR" sz="1200" kern="1200" dirty="0" smtClean="0">
                        <a:solidFill>
                          <a:schemeClr val="bg1"/>
                        </a:solidFill>
                        <a:effectLst/>
                        <a:latin typeface="Gotham Light"/>
                        <a:ea typeface="+mn-ea"/>
                        <a:cs typeface="+mn-cs"/>
                      </a:endParaRPr>
                    </a:p>
                    <a:p>
                      <a:endParaRPr lang="en-US" sz="1200" b="0" dirty="0">
                        <a:solidFill>
                          <a:schemeClr val="bg1"/>
                        </a:solidFill>
                        <a:latin typeface="Gotham Light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Магазины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Фотограф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 Серебро,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 Золото, Часы, Парикмахер, Маркет, Оптика, Подарки, Кожа и сумки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sz="1200" b="0" dirty="0">
                        <a:solidFill>
                          <a:schemeClr val="bg1"/>
                        </a:solidFill>
                        <a:latin typeface="Gotham Light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196"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Интернет кафе</a:t>
                      </a:r>
                      <a:endParaRPr lang="tr-TR" sz="1200" kern="1200" dirty="0">
                        <a:solidFill>
                          <a:schemeClr val="bg1"/>
                        </a:solidFill>
                        <a:effectLst/>
                        <a:latin typeface="Gotham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Доктор(вызов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 по запросу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)</a:t>
                      </a:r>
                      <a:endParaRPr lang="tr-TR" sz="1200" kern="1200" dirty="0">
                        <a:solidFill>
                          <a:schemeClr val="bg1"/>
                        </a:solidFill>
                        <a:effectLst/>
                        <a:latin typeface="Gotham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34036639"/>
                  </a:ext>
                </a:extLst>
              </a:tr>
              <a:tr h="385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Телефон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 и факс</a:t>
                      </a:r>
                      <a:endParaRPr lang="tr-TR" sz="1200" kern="1200" dirty="0" smtClean="0">
                        <a:solidFill>
                          <a:schemeClr val="bg1"/>
                        </a:solidFill>
                        <a:effectLst/>
                        <a:latin typeface="Gotham Light"/>
                        <a:ea typeface="+mn-ea"/>
                        <a:cs typeface="+mn-cs"/>
                      </a:endParaRPr>
                    </a:p>
                    <a:p>
                      <a:pPr lvl="0"/>
                      <a:endParaRPr lang="tr-TR" sz="1200" kern="1200" dirty="0">
                        <a:solidFill>
                          <a:schemeClr val="bg1"/>
                        </a:solidFill>
                        <a:effectLst/>
                        <a:latin typeface="Gotham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Gotham Light"/>
                          <a:ea typeface="+mn-ea"/>
                          <a:cs typeface="+mn-cs"/>
                        </a:rPr>
                        <a:t>Фотокопии</a:t>
                      </a:r>
                      <a:endParaRPr lang="tr-TR" sz="1200" kern="1200" dirty="0">
                        <a:solidFill>
                          <a:schemeClr val="bg1"/>
                        </a:solidFill>
                        <a:effectLst/>
                        <a:latin typeface="Gotham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80737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33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52928" cy="601066"/>
          </a:xfrm>
          <a:solidFill>
            <a:srgbClr val="66523D"/>
          </a:solidFill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КОНЦЕПЦИЯ МОЛОДОЖЕНОВ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30692"/>
              </p:ext>
            </p:extLst>
          </p:nvPr>
        </p:nvGraphicFramePr>
        <p:xfrm>
          <a:off x="395536" y="980726"/>
          <a:ext cx="8352928" cy="57606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52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466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Шампанское</a:t>
                      </a: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и </a:t>
                      </a:r>
                      <a:r>
                        <a:rPr kumimoji="0" lang="tr-TR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фрукты</a:t>
                      </a: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в номер в </a:t>
                      </a:r>
                      <a:r>
                        <a:rPr kumimoji="0" lang="tr-TR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день</a:t>
                      </a: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заезда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, украшение номера</a:t>
                      </a:r>
                      <a:endParaRPr kumimoji="0" lang="tr-TR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42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Павильон на пляже один день(по предварительной записи)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59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Завтрак в номер(по предварительной записи)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59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Ужин в Аля карт ресторане(по предварительной записи)</a:t>
                      </a: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401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52928" cy="601066"/>
          </a:xfrm>
          <a:solidFill>
            <a:srgbClr val="66523D"/>
          </a:solidFill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ПРИМЕЧАНИЯ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250351"/>
              </p:ext>
            </p:extLst>
          </p:nvPr>
        </p:nvGraphicFramePr>
        <p:xfrm>
          <a:off x="395536" y="980726"/>
          <a:ext cx="8352928" cy="55446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52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4245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Согласно</a:t>
                      </a:r>
                      <a:r>
                        <a:rPr lang="ru-RU" sz="1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 концепции отеля, заселение в номер осуществляется после</a:t>
                      </a:r>
                      <a:r>
                        <a:rPr lang="tr-TR" sz="1200" b="0" kern="120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 14:00</a:t>
                      </a: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 часов</a:t>
                      </a:r>
                      <a:r>
                        <a:rPr lang="tr-TR" sz="1200" b="0" kern="120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,</a:t>
                      </a: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 выселение из номера до</a:t>
                      </a:r>
                      <a:r>
                        <a:rPr lang="tr-TR" sz="1200" b="0" kern="120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 12.00</a:t>
                      </a: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 часов</a:t>
                      </a:r>
                      <a:r>
                        <a:rPr lang="tr-TR" sz="1200" b="0" kern="120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. </a:t>
                      </a: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В зависимости от загрузки</a:t>
                      </a:r>
                      <a:r>
                        <a:rPr lang="ru-RU" sz="1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 отеля, гости, желающие заселиться раньше, в промежуток с 0</a:t>
                      </a:r>
                      <a:r>
                        <a:rPr lang="tr-TR" sz="1200" b="0" kern="120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5:00 </a:t>
                      </a:r>
                      <a:r>
                        <a:rPr lang="tr-TR" sz="1200" b="0" kern="1200" dirty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– </a:t>
                      </a:r>
                      <a:r>
                        <a:rPr lang="tr-TR" sz="1200" b="0" kern="120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09:00</a:t>
                      </a: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 утра,</a:t>
                      </a:r>
                      <a:r>
                        <a:rPr lang="ru-RU" sz="1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могут сделать это за установленную Ресепш дополнительную плату. Гости, желающие заселиться в</a:t>
                      </a:r>
                      <a:r>
                        <a:rPr lang="ru-RU" sz="1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 номер до 05:00 утра, оплачивают стоимость суток пребывания в отеле. Ранний Заезд и Поздний выезд из номера осуществляется согласно наличию свободных номеров и установленному ценнику.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33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До </a:t>
                      </a:r>
                      <a:r>
                        <a:rPr lang="tr-TR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Мая и после</a:t>
                      </a:r>
                      <a:r>
                        <a:rPr lang="tr-TR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tr-TR" sz="12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Октября, работа Аквапарка, бассейнов и пляжа зависит от погодных условий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и загруженности отеля.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85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Согласно Закону об употреблении табака и табачных изделий № 4207; Курение</a:t>
                      </a:r>
                      <a:r>
                        <a:rPr lang="tr-TR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сигарет и кальяна в закрытых помещениях запрещены.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63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Все предлагаемые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напитки в отеле разрешены Таможенным управлением.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73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Время работы и место обслуживания объектов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на открытом пространстве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(рестораны-бары) и развлекательные программы, могут поменять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время или место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или быть отменены, в зависимости от погодных условий и загруженности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отеля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.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733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При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проблемах прохождения таможни,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Бренды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в концепции напитков, будут заменены на оригинальные напитки другого бренда.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733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Gotham Book"/>
                          <a:ea typeface="+mn-ea"/>
                          <a:cs typeface="Gotham Book"/>
                        </a:rPr>
                        <a:t>При необходимости, Руководство отеля имеет право вносить изменения в концепцию отеля; менять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Gotham Book"/>
                          <a:ea typeface="+mn-ea"/>
                          <a:cs typeface="Gotham Book"/>
                        </a:rPr>
                        <a:t>/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Gotham Book"/>
                          <a:ea typeface="+mn-ea"/>
                          <a:cs typeface="Gotham Book"/>
                        </a:rPr>
                        <a:t>аннулировать место предоставления услуг.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Gotham Book"/>
                        <a:ea typeface="+mn-ea"/>
                        <a:cs typeface="Gotham Boo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30000" dirty="0">
                        <a:solidFill>
                          <a:schemeClr val="bg1"/>
                        </a:solidFill>
                        <a:ea typeface="ＭＳ Ｐゴシック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756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352928" cy="720080"/>
          </a:xfrm>
          <a:solidFill>
            <a:srgbClr val="66523D"/>
          </a:solidFill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    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И</a:t>
            </a:r>
            <a:r>
              <a:rPr lang="ru-RU" sz="2000" b="1" dirty="0" smtClean="0">
                <a:solidFill>
                  <a:schemeClr val="bg1"/>
                </a:solidFill>
              </a:rPr>
              <a:t>НФОРМАЦИЯ О МЕРАХ   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ПРЕДОСТОРОЖНОСТИ </a:t>
            </a:r>
            <a:r>
              <a:rPr lang="tr-TR" sz="2000" b="1" dirty="0" smtClean="0">
                <a:solidFill>
                  <a:schemeClr val="bg1"/>
                </a:solidFill>
              </a:rPr>
              <a:t>COVID-19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94798"/>
              </p:ext>
            </p:extLst>
          </p:nvPr>
        </p:nvGraphicFramePr>
        <p:xfrm>
          <a:off x="395536" y="980729"/>
          <a:ext cx="8352928" cy="5852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52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403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Мы создали поэтапную процедуру борьбы с пандемией (Covid-19) и применение гигиенических правил.</a:t>
                      </a:r>
                      <a:endParaRPr lang="tr-TR" sz="1200" kern="1200" dirty="0" smtClean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+mn-ea"/>
                          <a:cs typeface="Gotham Book"/>
                        </a:rPr>
                        <a:t>     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1654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Мы создали «Комиссию по управлению кризисом» в нашем отеле, чтобы провести проверку  адаптации к гигиеническим стандартам.</a:t>
                      </a:r>
                      <a:endParaRPr lang="tr-TR" sz="1200" b="1" kern="1200" dirty="0" smtClean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165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Мы подготовили протоколы, включающие методы очистки и гигиены, которые повлияют на деятельность всех отделов.</a:t>
                      </a:r>
                      <a:endParaRPr lang="tr-TR" sz="1200" b="1" kern="1200" dirty="0" smtClean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654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Мы создали контрольные списки для каждого отдела, в соответствии с положениями 6 и 8, изданными Министерством культуры и туризма.</a:t>
                      </a:r>
                      <a:endParaRPr lang="tr-TR" sz="1200" b="1" kern="1200" dirty="0" smtClean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2879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При заселении гости должны будут заполнить форму о их местонахождении последние 14 дней и внести информацию о хронических заболеваниях.</a:t>
                      </a:r>
                      <a:endParaRPr lang="tr-TR" sz="1200" b="1" kern="1200" dirty="0" smtClean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4887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В рамках этой процедуры был подготовлен «План действий в чрезвычайных ситуациях» в отношении Covid-19, и гости и сотрудники, у которых есть признаки заболевания, будут изолированы и отправлены в больницу под контролем врача.</a:t>
                      </a:r>
                      <a:endParaRPr lang="tr-TR" sz="1200" b="1" kern="1200" dirty="0" smtClean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2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Гости, сотрудники, посетители, поставщики и др., кто входит в отель, будет замеряться температура тела. Измерения температуры производятся с помощью бесконтактных термометров, и их записи хранятся.</a:t>
                      </a:r>
                      <a:endParaRPr lang="tr-TR" sz="1200" b="1" kern="1200" dirty="0" smtClean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52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При желании, гости при входе на Ресепшн, могут получить маски и перчатки.</a:t>
                      </a:r>
                      <a:endParaRPr lang="tr-TR" sz="1200" b="1" kern="1200" dirty="0" smtClean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marL="0" marR="0" marT="0" marB="0" anchor="ctr"/>
                </a:tc>
              </a:tr>
              <a:tr h="532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Мы подготовили план социальной дистанции в общественных зонах отеля, и организовали расположение и разметку во всех местах отеля, где может быть скопление людей.</a:t>
                      </a:r>
                      <a:endParaRPr lang="tr-TR" sz="1200" b="1" kern="1200" dirty="0" smtClean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marL="0" marR="0" marT="0" marB="0" anchor="ctr"/>
                </a:tc>
              </a:tr>
              <a:tr h="5377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Информационные доски, касающиеся мер и правил Covid-19 были вывешены на местах общего пользования и маршрутах гостей и сотрудников.</a:t>
                      </a:r>
                      <a:endParaRPr lang="tr-TR" sz="1200" b="1" kern="1200" dirty="0" smtClean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83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00094"/>
              </p:ext>
            </p:extLst>
          </p:nvPr>
        </p:nvGraphicFramePr>
        <p:xfrm>
          <a:off x="251521" y="2420888"/>
          <a:ext cx="8712966" cy="432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1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1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46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27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55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5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559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283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0134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5111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9013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119541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Gotham Book"/>
                          <a:cs typeface="Arial" pitchFamily="34" charset="0"/>
                        </a:rPr>
                        <a:t>РАСПОЛОЖЕНИЕ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Gotham Book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0" i="0" dirty="0" smtClean="0">
                          <a:solidFill>
                            <a:schemeClr val="tx1"/>
                          </a:solidFill>
                          <a:latin typeface="Gotham Book"/>
                          <a:cs typeface="Gotham Medium"/>
                        </a:rPr>
                        <a:t>Club </a:t>
                      </a:r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Gotham Book"/>
                          <a:cs typeface="Gotham Medium"/>
                        </a:rPr>
                        <a:t>Room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Club </a:t>
                      </a:r>
                      <a:r>
                        <a:rPr lang="en-US" sz="1100" b="0" i="0" dirty="0" err="1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Romm</a:t>
                      </a:r>
                      <a:r>
                        <a:rPr lang="tr-TR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 Bay </a:t>
                      </a:r>
                      <a:r>
                        <a:rPr lang="tr-TR" sz="1100" b="0" i="0" dirty="0" err="1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Window</a:t>
                      </a:r>
                      <a:endParaRPr lang="en-US" sz="1100" b="0" i="0" dirty="0">
                        <a:solidFill>
                          <a:srgbClr val="FFFFFF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Main</a:t>
                      </a:r>
                      <a:r>
                        <a:rPr lang="en-US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Building </a:t>
                      </a:r>
                      <a:r>
                        <a:rPr lang="tr-TR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St.</a:t>
                      </a:r>
                      <a:r>
                        <a:rPr lang="en-US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Room</a:t>
                      </a:r>
                      <a:r>
                        <a:rPr lang="tr-TR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r>
                        <a:rPr lang="tr-TR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r>
                        <a:rPr lang="tr-TR" sz="1100" b="0" i="0" baseline="0" dirty="0" err="1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Garden</a:t>
                      </a:r>
                      <a:r>
                        <a:rPr lang="tr-TR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r>
                        <a:rPr lang="tr-TR" sz="1100" b="0" i="0" baseline="0" dirty="0" err="1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View</a:t>
                      </a:r>
                      <a:endParaRPr lang="en-US" sz="1100" b="0" i="0" dirty="0">
                        <a:solidFill>
                          <a:srgbClr val="FFFFFF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Main </a:t>
                      </a:r>
                      <a:r>
                        <a:rPr lang="tr-TR" sz="1100" b="0" i="0" dirty="0" err="1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Building</a:t>
                      </a:r>
                      <a:r>
                        <a:rPr lang="tr-TR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r>
                        <a:rPr lang="tr-TR" sz="1100" b="0" i="0" dirty="0" err="1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St.Room</a:t>
                      </a:r>
                      <a:r>
                        <a:rPr lang="tr-TR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r>
                        <a:rPr lang="tr-TR" sz="1100" b="0" i="0" dirty="0" err="1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Sea</a:t>
                      </a:r>
                      <a:r>
                        <a:rPr lang="tr-TR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r>
                        <a:rPr lang="tr-TR" sz="1100" b="0" i="0" dirty="0" err="1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View</a:t>
                      </a:r>
                      <a:endParaRPr lang="en-US" sz="1100" b="0" i="0" dirty="0">
                        <a:solidFill>
                          <a:srgbClr val="FFFFFF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Номера для инвалидов</a:t>
                      </a:r>
                      <a:endParaRPr lang="en-US" sz="1100" b="0" i="0" dirty="0">
                        <a:solidFill>
                          <a:srgbClr val="FFFFFF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Ma</a:t>
                      </a:r>
                      <a:r>
                        <a:rPr lang="tr-TR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in</a:t>
                      </a:r>
                      <a:r>
                        <a:rPr lang="tr-TR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r>
                        <a:rPr lang="tr-TR" sz="1100" b="0" i="0" baseline="0" dirty="0" err="1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Building</a:t>
                      </a:r>
                      <a:r>
                        <a:rPr lang="tr-TR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r>
                        <a:rPr lang="tr-TR" sz="1100" b="0" i="0" baseline="0" dirty="0" err="1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Family</a:t>
                      </a:r>
                      <a:r>
                        <a:rPr lang="tr-TR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(2 </a:t>
                      </a:r>
                      <a:r>
                        <a:rPr lang="ru-RU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комнаты 1 ванна)</a:t>
                      </a:r>
                      <a:endParaRPr lang="en-US" sz="1100" b="0" i="0" dirty="0">
                        <a:solidFill>
                          <a:srgbClr val="FFFFFF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Club</a:t>
                      </a:r>
                      <a:r>
                        <a:rPr lang="tr-TR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r>
                        <a:rPr lang="tr-TR" sz="1100" b="0" i="0" baseline="0" dirty="0" err="1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Family</a:t>
                      </a:r>
                      <a:r>
                        <a:rPr lang="tr-TR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(2 </a:t>
                      </a:r>
                      <a:r>
                        <a:rPr lang="ru-RU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комнаты</a:t>
                      </a:r>
                      <a:r>
                        <a:rPr lang="tr-TR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2 </a:t>
                      </a:r>
                      <a:r>
                        <a:rPr lang="ru-RU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ванны</a:t>
                      </a:r>
                      <a:r>
                        <a:rPr lang="tr-TR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)</a:t>
                      </a:r>
                      <a:endParaRPr lang="en-US" sz="1100" b="0" i="0" dirty="0">
                        <a:solidFill>
                          <a:srgbClr val="FFFFFF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 dirty="0" err="1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Family</a:t>
                      </a:r>
                      <a:r>
                        <a:rPr lang="tr-TR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r>
                        <a:rPr lang="tr-TR" sz="1100" b="0" i="0" dirty="0" err="1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Suit</a:t>
                      </a:r>
                      <a:r>
                        <a:rPr lang="tr-TR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</a:p>
                    <a:p>
                      <a:pPr algn="ctr"/>
                      <a:r>
                        <a:rPr lang="tr-TR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(</a:t>
                      </a:r>
                      <a:r>
                        <a:rPr lang="ru-RU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2</a:t>
                      </a:r>
                      <a:r>
                        <a:rPr lang="ru-RU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комнаты 1 ванна)</a:t>
                      </a:r>
                      <a:r>
                        <a:rPr lang="tr-TR" sz="11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endParaRPr lang="en-US" sz="1100" b="0" i="0" dirty="0">
                        <a:solidFill>
                          <a:srgbClr val="FFFFFF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Deluxe Suite</a:t>
                      </a:r>
                      <a:endParaRPr lang="en-US" sz="1100" b="0" i="0" dirty="0">
                        <a:solidFill>
                          <a:srgbClr val="FFFFFF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i="0" dirty="0" err="1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Quadruple</a:t>
                      </a:r>
                      <a:endParaRPr lang="tr-TR" sz="1100" b="0" i="0" dirty="0" smtClean="0">
                        <a:solidFill>
                          <a:srgbClr val="FFFFFF"/>
                        </a:solidFill>
                        <a:latin typeface="Gotham Book"/>
                        <a:cs typeface="Gotham Medium"/>
                      </a:endParaRPr>
                    </a:p>
                    <a:p>
                      <a:pPr algn="ctr"/>
                      <a:r>
                        <a:rPr lang="en-US" sz="11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Medium"/>
                        </a:rPr>
                        <a:t>Room</a:t>
                      </a: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1757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Клубные</a:t>
                      </a:r>
                      <a:r>
                        <a:rPr lang="ru-RU" sz="11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номера</a:t>
                      </a:r>
                      <a:endParaRPr lang="en-US" sz="11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221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61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4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7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7" rtl="0" eaLnBrk="1" latinLnBrk="0" hangingPunct="1"/>
                      <a:r>
                        <a:rPr lang="tr-TR" sz="1100" b="1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6</a:t>
                      </a:r>
                      <a:endParaRPr lang="en-US" sz="1100" b="1" i="0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100" b="0" i="0" dirty="0" smtClean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375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Основной корпус(вид</a:t>
                      </a:r>
                      <a:r>
                        <a:rPr lang="ru-RU" sz="11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на сад)</a:t>
                      </a:r>
                      <a:endParaRPr lang="en-US" sz="11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19</a:t>
                      </a:r>
                      <a:r>
                        <a:rPr lang="en-US" sz="11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9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4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11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70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1173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Основной</a:t>
                      </a:r>
                      <a:r>
                        <a:rPr lang="ru-RU" sz="11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корпус(вид на море)</a:t>
                      </a:r>
                      <a:endParaRPr lang="en-US" sz="11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87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4733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Клубный</a:t>
                      </a:r>
                      <a:r>
                        <a:rPr lang="ru-RU" sz="11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основной корпус</a:t>
                      </a:r>
                      <a:endParaRPr lang="en-US" sz="1100" b="0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54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18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030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Общее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 количество номеров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: </a:t>
                      </a:r>
                      <a:r>
                        <a:rPr lang="tr-TR" sz="1100" b="1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7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Gotham Book"/>
                          <a:ea typeface="ＭＳ Ｐゴシック" charset="-128"/>
                          <a:cs typeface="Arial" pitchFamily="34" charset="0"/>
                        </a:rPr>
                        <a:t>43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Gotham Book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Общее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 колисечтво кроватей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: </a:t>
                      </a:r>
                      <a:r>
                        <a:rPr lang="tr-TR" sz="1100" b="1" dirty="0" smtClean="0">
                          <a:solidFill>
                            <a:schemeClr val="bg1"/>
                          </a:solidFill>
                          <a:latin typeface="Gotham Book"/>
                          <a:ea typeface="Arial"/>
                          <a:cs typeface="Arial"/>
                        </a:rPr>
                        <a:t>1455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Gotham Book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57716"/>
              </p:ext>
            </p:extLst>
          </p:nvPr>
        </p:nvGraphicFramePr>
        <p:xfrm>
          <a:off x="179512" y="386949"/>
          <a:ext cx="8712968" cy="1919960"/>
        </p:xfrm>
        <a:graphic>
          <a:graphicData uri="http://schemas.openxmlformats.org/drawingml/2006/table">
            <a:tbl>
              <a:tblPr/>
              <a:tblGrid>
                <a:gridCol w="4356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64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515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Gotham Medium"/>
                        </a:rPr>
                        <a:t>ПРИВЕТСТВИЕ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" charset="0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Gotham Book"/>
                          <a:cs typeface="Gotham Book"/>
                        </a:rPr>
                        <a:t>Велком коктейль для прибывающих гостей и детей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Gotham Book"/>
                          <a:cs typeface="Gotham Book"/>
                        </a:rPr>
                        <a:t>Парковка, Услуги парковщика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itchFamily="34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93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879" y="163638"/>
            <a:ext cx="8892481" cy="601066"/>
          </a:xfrm>
          <a:solidFill>
            <a:srgbClr val="66523D"/>
          </a:solidFill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Gotham Medium"/>
                <a:cs typeface="Gotham Medium"/>
              </a:rPr>
              <a:t>                  </a:t>
            </a:r>
            <a:r>
              <a:rPr lang="ru-RU" sz="2400" b="1" dirty="0" smtClean="0">
                <a:solidFill>
                  <a:schemeClr val="tx1"/>
                </a:solidFill>
                <a:latin typeface="Gotham Medium"/>
                <a:cs typeface="Gotham Medium"/>
              </a:rPr>
              <a:t>УСЛУГИ, ВКЛЮЧЕННЫЕ В КОНЦЕПЦИЮ</a:t>
            </a:r>
            <a:endParaRPr lang="en-US" sz="2400" b="1" dirty="0">
              <a:solidFill>
                <a:schemeClr val="tx1"/>
              </a:solidFill>
              <a:latin typeface="Gotham Medium"/>
              <a:cs typeface="Gotham Medium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23649"/>
              </p:ext>
            </p:extLst>
          </p:nvPr>
        </p:nvGraphicFramePr>
        <p:xfrm>
          <a:off x="107501" y="764705"/>
          <a:ext cx="8892484" cy="59322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63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57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56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49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58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16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41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41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067373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baseline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Клубные номера</a:t>
                      </a:r>
                      <a:endParaRPr lang="en-US" sz="1200" b="0" i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Стандартные</a:t>
                      </a:r>
                      <a:r>
                        <a:rPr lang="ru-RU" sz="1200" b="0" i="0" baseline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 номера</a:t>
                      </a:r>
                      <a:r>
                        <a:rPr lang="en-US" sz="1200" b="0" i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 </a:t>
                      </a:r>
                      <a:endParaRPr lang="en-US" sz="1200" b="0" i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 dirty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Family</a:t>
                      </a:r>
                      <a:endParaRPr lang="en-US" sz="1200" b="0" i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  <a:p>
                      <a:pPr algn="ctr"/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Suit</a:t>
                      </a:r>
                      <a:r>
                        <a:rPr lang="tr-TR" sz="1200" b="0" i="0" dirty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e</a:t>
                      </a:r>
                      <a:endParaRPr lang="en-US" sz="1200" b="0" i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i="0" dirty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Deluxe Suite</a:t>
                      </a:r>
                      <a:endParaRPr lang="en-US" sz="1200" b="0" i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С</a:t>
                      </a:r>
                      <a:r>
                        <a:rPr lang="tr-TR" sz="1200" b="0" i="0" dirty="0" err="1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lub</a:t>
                      </a:r>
                      <a:r>
                        <a:rPr lang="tr-TR" sz="1200" b="0" i="0" baseline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 </a:t>
                      </a:r>
                      <a:r>
                        <a:rPr lang="tr-TR" sz="1200" b="0" i="0" baseline="0" dirty="0" err="1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Family</a:t>
                      </a:r>
                      <a:r>
                        <a:rPr lang="tr-TR" sz="1200" b="0" i="0" baseline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 </a:t>
                      </a:r>
                      <a:r>
                        <a:rPr lang="tr-TR" sz="1200" b="0" i="0" baseline="0" dirty="0" err="1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Room</a:t>
                      </a:r>
                      <a:endParaRPr lang="en-US" sz="1200" b="0" i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Classic</a:t>
                      </a:r>
                      <a:r>
                        <a:rPr lang="en-US" sz="1200" b="0" i="0" baseline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 Plus</a:t>
                      </a:r>
                      <a:endParaRPr lang="en-US" sz="1200" b="0" i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362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Выбор</a:t>
                      </a:r>
                      <a:r>
                        <a:rPr lang="ru-RU" sz="12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подушек(по запросу)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150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Детские</a:t>
                      </a:r>
                      <a:r>
                        <a:rPr lang="ru-RU" sz="12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принадлежности(ванночка, кроватка,горшок и т.д)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50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Чайник, набор чая и кофе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64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362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инибар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78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Обслуживание</a:t>
                      </a:r>
                      <a:r>
                        <a:rPr lang="ru-RU" sz="12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номера</a:t>
                      </a:r>
                      <a:r>
                        <a:rPr lang="tr-TR" sz="12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&amp;</a:t>
                      </a:r>
                      <a:r>
                        <a:rPr lang="ru-RU" sz="12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Прачечная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150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Павильон на пляже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  <a:endParaRPr kumimoji="0" lang="tr-T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362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Халаты</a:t>
                      </a:r>
                      <a:r>
                        <a:rPr lang="ru-RU" sz="12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и тапочки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51368">
                <a:tc>
                  <a:txBody>
                    <a:bodyPr/>
                    <a:lstStyle/>
                    <a:p>
                      <a:pPr marL="0" algn="l" defTabSz="457207" rtl="0" eaLnBrk="1" latinLnBrk="0" hangingPunct="1">
                        <a:lnSpc>
                          <a:spcPct val="90000"/>
                        </a:lnSpc>
                      </a:pP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Прямой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телефон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интернет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кабельное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телевидение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с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радио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каналами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мини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бар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сейф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центральный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кондиционер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фен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LCD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телевизор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напряжение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220 B –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во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всех</a:t>
                      </a:r>
                      <a:r>
                        <a:rPr lang="tr-TR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b="0" i="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номерах</a:t>
                      </a: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ковролин</a:t>
                      </a:r>
                      <a:endParaRPr lang="en-US" sz="1200" b="0" i="0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11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705430"/>
            <a:ext cx="8568952" cy="601066"/>
          </a:xfrm>
          <a:solidFill>
            <a:srgbClr val="66523D"/>
          </a:solidFill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СТАНДАРТНЫЕ НОМЕРА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74942"/>
              </p:ext>
            </p:extLst>
          </p:nvPr>
        </p:nvGraphicFramePr>
        <p:xfrm>
          <a:off x="323528" y="4353502"/>
          <a:ext cx="8568953" cy="21324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3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2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0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18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4087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РАСПОЛОЖЕНИЕ</a:t>
                      </a:r>
                      <a:endParaRPr lang="en-US" sz="900" b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ПЛОЩАДЬ</a:t>
                      </a:r>
                      <a:endParaRPr lang="en-US" sz="900" b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ÖZELLİKLER</a:t>
                      </a: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56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Gotham Medium"/>
                          <a:ea typeface="+mn-ea"/>
                          <a:cs typeface="Gotham Medium"/>
                        </a:rPr>
                        <a:t>Клубные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Gotham Medium"/>
                          <a:ea typeface="+mn-ea"/>
                          <a:cs typeface="Gotham Medium"/>
                        </a:rPr>
                        <a:t> номера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Gotham Medium"/>
                        <a:ea typeface="+mn-ea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Бунгало</a:t>
                      </a:r>
                      <a:r>
                        <a:rPr lang="tr-TR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Клубный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корпус</a:t>
                      </a:r>
                      <a:endParaRPr lang="en-US" sz="1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32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1000" baseline="30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Вид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сад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1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спальня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(1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двуспальная кровать или 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односпальные кровати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), 1 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ванная комната 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душ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ванная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клубно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главном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корпусе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tr-TR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Номера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для инвалидов: 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спальня, 1 ванная комната (специальный душ)</a:t>
                      </a:r>
                      <a:endParaRPr lang="tr-TR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139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M</a:t>
                      </a:r>
                      <a:r>
                        <a:rPr lang="tr-TR" sz="1000" b="1" dirty="0" err="1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ain</a:t>
                      </a:r>
                      <a:r>
                        <a:rPr lang="tr-TR" sz="1000" b="1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 </a:t>
                      </a:r>
                      <a:r>
                        <a:rPr lang="tr-TR" sz="1000" b="1" dirty="0" err="1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Building</a:t>
                      </a:r>
                      <a:r>
                        <a:rPr lang="tr-TR" sz="1000" b="1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 </a:t>
                      </a:r>
                      <a:r>
                        <a:rPr lang="tr-TR" sz="1000" b="1" dirty="0" err="1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St.Room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Основной корпус Клубный корпус</a:t>
                      </a:r>
                      <a:endParaRPr lang="en-US" sz="1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3</a:t>
                      </a:r>
                      <a:r>
                        <a:rPr lang="tr-TR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2-34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10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  <a:endParaRPr lang="en-US" sz="1000" baseline="30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 видом на сад или на море. 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спальня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(1 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двуспальная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кровать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односпальные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кровати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), 1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ванная комната 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душ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главном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корпусе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ванная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клубно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главном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корпусе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47664" y="3239688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Club Room</a:t>
            </a:r>
          </a:p>
          <a:p>
            <a:pPr algn="ctr">
              <a:defRPr/>
            </a:pPr>
            <a:endParaRPr lang="ru-RU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7586" y="3222268"/>
            <a:ext cx="2743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</a:t>
            </a:r>
            <a:r>
              <a:rPr lang="tr-TR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 </a:t>
            </a:r>
            <a:r>
              <a:rPr lang="tr-TR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Building</a:t>
            </a:r>
            <a:r>
              <a:rPr lang="tr-TR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tr-TR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Room</a:t>
            </a:r>
            <a:endParaRPr lang="ru-RU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7" y="392248"/>
            <a:ext cx="4374679" cy="2743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41" y="392248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705430"/>
            <a:ext cx="8568952" cy="601066"/>
          </a:xfrm>
          <a:solidFill>
            <a:srgbClr val="66523D"/>
          </a:solidFill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КОМФОРТНЫЕ НОМЕРА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412256"/>
              </p:ext>
            </p:extLst>
          </p:nvPr>
        </p:nvGraphicFramePr>
        <p:xfrm>
          <a:off x="323528" y="4353502"/>
          <a:ext cx="8568953" cy="17766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3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2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0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18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4087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РАСПОЛОЖЕНИЕ</a:t>
                      </a:r>
                      <a:endParaRPr lang="en-US" sz="900" b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ПЛОЩАДЬ</a:t>
                      </a:r>
                      <a:endParaRPr lang="en-US" sz="900" b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ОСОБЕННОСТИ</a:t>
                      </a:r>
                      <a:endParaRPr lang="en-US" sz="900" b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36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Gotham Medium"/>
                          <a:ea typeface="+mn-ea"/>
                          <a:cs typeface="Gotham Medium"/>
                        </a:rPr>
                        <a:t>Quadruple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Gotham Medium"/>
                        <a:ea typeface="+mn-ea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Основной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корпус</a:t>
                      </a:r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37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двуспальная кровать или 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односпальные кровати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ванная комната (душ)</a:t>
                      </a:r>
                      <a:endParaRPr lang="tr-TR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139">
                <a:tc>
                  <a:txBody>
                    <a:bodyPr/>
                    <a:lstStyle/>
                    <a:p>
                      <a:r>
                        <a:rPr lang="tr-TR" sz="1000" b="1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Classic</a:t>
                      </a:r>
                      <a:r>
                        <a:rPr lang="tr-TR" sz="1000" b="1" baseline="0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 P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l</a:t>
                      </a:r>
                      <a:r>
                        <a:rPr lang="tr-TR" sz="1000" b="1" baseline="0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us      (Main </a:t>
                      </a:r>
                      <a:r>
                        <a:rPr lang="tr-TR" sz="1000" b="1" baseline="0" dirty="0" err="1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Building</a:t>
                      </a:r>
                      <a:r>
                        <a:rPr lang="tr-TR" sz="1000" b="1" baseline="0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 </a:t>
                      </a:r>
                      <a:r>
                        <a:rPr lang="tr-TR" sz="1000" b="1" baseline="0" dirty="0" err="1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St.Room</a:t>
                      </a:r>
                      <a:r>
                        <a:rPr lang="tr-TR" sz="1000" b="1" baseline="0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+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Павильон</a:t>
                      </a:r>
                      <a:r>
                        <a:rPr lang="tr-TR" sz="1000" b="1" baseline="0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Основной корпус Клубный корпус</a:t>
                      </a:r>
                      <a:endParaRPr lang="en-US" sz="90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3</a:t>
                      </a: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4-36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9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  <a:endParaRPr lang="en-US" sz="900" baseline="30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Вид на сад. 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спальня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(1 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двуспальная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кровать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односпальные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кровати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), 1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ванная комната 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душ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главном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корпусе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ванная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клубно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главном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корпусе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+ 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Включен в стоимость павильон на пляже с услугами батлера на весь период проживания кроме дня выезда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47664" y="3239688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Quadruple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0163" y="3222268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Classic Plus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2248"/>
            <a:ext cx="4334841" cy="2743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1000"/>
            <a:ext cx="4104456" cy="27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3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734" y="3081698"/>
            <a:ext cx="8568952" cy="419310"/>
          </a:xfrm>
          <a:solidFill>
            <a:srgbClr val="66523D"/>
          </a:solidFill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СЕМЕЙНЫЕ НОМЕРА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5626"/>
              </p:ext>
            </p:extLst>
          </p:nvPr>
        </p:nvGraphicFramePr>
        <p:xfrm>
          <a:off x="259734" y="3645023"/>
          <a:ext cx="8580115" cy="31162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5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3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2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886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8667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РАСПОЛОЖЕНИЕ</a:t>
                      </a:r>
                      <a:endParaRPr lang="en-US" sz="1000" b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ПЛОЩАДЬ</a:t>
                      </a:r>
                      <a:endParaRPr lang="en-US" sz="1000" b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FFFFFF"/>
                          </a:solidFill>
                          <a:latin typeface="Gotham Medium"/>
                          <a:cs typeface="Gotham Medium"/>
                        </a:rPr>
                        <a:t>ОСОБЕННОСТИ</a:t>
                      </a:r>
                      <a:endParaRPr lang="en-US" sz="1000" b="0" dirty="0">
                        <a:solidFill>
                          <a:srgbClr val="FFFFFF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59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r-TR" sz="1000" b="1" dirty="0">
                        <a:solidFill>
                          <a:schemeClr val="bg1"/>
                        </a:solidFill>
                        <a:latin typeface="Gotham Medium"/>
                        <a:cs typeface="Gotham Medium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tr-TR" sz="1000" b="1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Club </a:t>
                      </a:r>
                      <a:r>
                        <a:rPr lang="tr-TR" sz="1000" b="1" dirty="0" err="1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Family</a:t>
                      </a:r>
                      <a:r>
                        <a:rPr lang="tr-TR" sz="1000" b="1" baseline="0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 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Клубные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номера Клубный корпус</a:t>
                      </a:r>
                      <a:endParaRPr lang="en-US" sz="1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65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1000" baseline="30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спальня и 1 гостиная или 2 спальни, 1 или 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ванных комнаты (душ)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96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r-TR" sz="1000" b="1" dirty="0">
                        <a:solidFill>
                          <a:schemeClr val="bg1"/>
                        </a:solidFill>
                        <a:latin typeface="Gotham Medium"/>
                        <a:cs typeface="Gotham Medium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Family</a:t>
                      </a:r>
                      <a:r>
                        <a:rPr lang="tr-TR" sz="1000" b="1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 </a:t>
                      </a:r>
                      <a:r>
                        <a:rPr lang="tr-TR" sz="1000" b="1" dirty="0" err="1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Suit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e</a:t>
                      </a:r>
                      <a:r>
                        <a:rPr lang="tr-TR" sz="1000" b="1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 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Клубный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корпус</a:t>
                      </a:r>
                      <a:endParaRPr lang="tr-TR" sz="1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123</a:t>
                      </a:r>
                      <a:r>
                        <a:rPr lang="tr-TR" sz="10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1000" baseline="300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спальня и 1 гостиная, 1 ванная комната (душ, отдельный </a:t>
                      </a: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tr-TR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618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Main Building Family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000" b="1" dirty="0">
                        <a:solidFill>
                          <a:schemeClr val="bg1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Основной корпус</a:t>
                      </a:r>
                      <a:endParaRPr lang="tr-TR" sz="1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48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10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30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спальня и 1 гостиная, 1 ванная комната (душ)</a:t>
                      </a:r>
                      <a:endParaRPr lang="tr-TR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7144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r-TR" sz="1000" b="1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Deluxe </a:t>
                      </a:r>
                      <a:r>
                        <a:rPr lang="tr-TR" sz="1000" b="1" dirty="0" err="1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Suit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Gotham Medium"/>
                          <a:cs typeface="Gotham Medium"/>
                        </a:rPr>
                        <a:t>e</a:t>
                      </a:r>
                      <a:endParaRPr lang="tr-TR" sz="1000" b="1" dirty="0" smtClean="0">
                        <a:solidFill>
                          <a:schemeClr val="bg1"/>
                        </a:solidFill>
                        <a:latin typeface="Gotham Medium"/>
                        <a:cs typeface="Gotham Medium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tr-TR" sz="1000" b="1" dirty="0" smtClean="0">
                        <a:solidFill>
                          <a:schemeClr val="bg1"/>
                        </a:solidFill>
                        <a:latin typeface="Gotham Medium"/>
                        <a:cs typeface="Gotham Medium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tr-TR" sz="1000" b="1" dirty="0" smtClean="0">
                        <a:solidFill>
                          <a:schemeClr val="bg1"/>
                        </a:solidFill>
                        <a:latin typeface="Gotham Medium"/>
                        <a:cs typeface="Gotham Medium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tr-TR" sz="1000" b="1" dirty="0" smtClean="0">
                        <a:solidFill>
                          <a:schemeClr val="bg1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Ana</a:t>
                      </a:r>
                      <a:r>
                        <a:rPr lang="tr-TR" sz="10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Bina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aseline="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aseline="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aseline="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aseline="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</a:t>
                      </a:r>
                      <a:r>
                        <a:rPr lang="tr-TR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80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</a:t>
                      </a:r>
                      <a:r>
                        <a:rPr lang="en-US" sz="1000" baseline="300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aseline="3000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aseline="3000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aseline="3000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aseline="3000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aseline="3000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300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спальня и 1 гостиная, </a:t>
                      </a: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ванная комнаты (душ), джакузи, терраса</a:t>
                      </a:r>
                      <a:endParaRPr lang="tr-TR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baseline="300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3450"/>
            <a:ext cx="3960440" cy="243346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528"/>
            <a:ext cx="4256686" cy="240238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763688" y="27716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ClubFamily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944258" y="2712366"/>
            <a:ext cx="172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Family</a:t>
            </a:r>
            <a:r>
              <a:rPr lang="tr-TR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tr-TR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Suit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endParaRPr lang="tr-TR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6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568952" cy="792088"/>
          </a:xfrm>
          <a:solidFill>
            <a:srgbClr val="66523D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 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ПИТАНИЕ</a:t>
            </a:r>
            <a:r>
              <a:rPr lang="en-US" sz="2400" b="1" dirty="0" smtClean="0">
                <a:solidFill>
                  <a:schemeClr val="tx1"/>
                </a:solidFill>
              </a:rPr>
              <a:t> &amp; </a:t>
            </a:r>
            <a:r>
              <a:rPr lang="ru-RU" sz="2400" b="1" dirty="0" smtClean="0">
                <a:solidFill>
                  <a:schemeClr val="tx1"/>
                </a:solidFill>
              </a:rPr>
              <a:t>НАПИТКИ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620861"/>
              </p:ext>
            </p:extLst>
          </p:nvPr>
        </p:nvGraphicFramePr>
        <p:xfrm>
          <a:off x="179512" y="1628801"/>
          <a:ext cx="8712968" cy="4968552"/>
        </p:xfrm>
        <a:graphic>
          <a:graphicData uri="http://schemas.openxmlformats.org/drawingml/2006/table">
            <a:tbl>
              <a:tblPr/>
              <a:tblGrid>
                <a:gridCol w="29155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18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55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7807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УЛЬТРА ВСЕ ВКЛЮЧЕНО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3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3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A’la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Carte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Ресторан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-Turca (T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урецкий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)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A’la Carte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Restoran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- Mediterranean(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Средиземноморский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)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A’la Carte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Restoran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- </a:t>
                      </a: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Fish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Рыбный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)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A’la Carte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Restoran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9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Основной Ресторан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-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Шведский стол на завтрак, обед и ужин  в основном ресторане. Вместимость основного ресторана Sante 800 человек (500 человек - закрытая часть, 300 человек - терасса), главный ресторан Pinea – 560 человек (300 человек – закрытая часть и 260 человек – терасса)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-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Детский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буфет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стол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для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приготовления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детского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питания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диетический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буфет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расположены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в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основном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ресторане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-Предоставляются детские стульчики в основном ресторане</a:t>
                      </a:r>
                      <a:endParaRPr kumimoji="0" lang="tr-TR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-Сервис напитков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-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Deluxe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напитки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(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шампанское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вино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в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бутылках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,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импортный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алкоголь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и </a:t>
                      </a:r>
                      <a:r>
                        <a:rPr kumimoji="0" lang="tr-T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др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.)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предоставляются за дополнительную плату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6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Мороженое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11:00-18:00 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1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Кондитерская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11:30-18:30 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79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251518" y="260648"/>
            <a:ext cx="8640961" cy="432048"/>
          </a:xfrm>
          <a:solidFill>
            <a:srgbClr val="66523D"/>
          </a:solidFill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БАРЫ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23986"/>
              </p:ext>
            </p:extLst>
          </p:nvPr>
        </p:nvGraphicFramePr>
        <p:xfrm>
          <a:off x="251520" y="1124743"/>
          <a:ext cx="8640961" cy="55315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71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7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19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49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22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736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Бары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Концепция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Часы</a:t>
                      </a:r>
                      <a:r>
                        <a:rPr lang="ru-RU" sz="900" b="0" baseline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работы</a:t>
                      </a:r>
                      <a:endParaRPr lang="en-US" sz="9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Бесплатно</a:t>
                      </a:r>
                      <a:endParaRPr lang="en-US" sz="9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20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1200" b="1" dirty="0" err="1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Lobby</a:t>
                      </a:r>
                      <a:r>
                        <a:rPr lang="hu-HU" sz="1200" b="1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Бар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Местные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алкогольные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безалкогольные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и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некоторые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импортные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напитки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(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водка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коньяк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виски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ирландский  ликер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вермут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ром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шампанское и текила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)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24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часа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73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1200" b="1" dirty="0" err="1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Nautilus</a:t>
                      </a: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Бар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Местные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алкогольные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безалкогольные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и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некоторые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импортные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напитки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(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водка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коньяк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виски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ирландский  ликер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вермут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ром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шампанское и текила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)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2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:00 - 00:00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73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Antik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Бар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Местные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алкогольные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безалкогольные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и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некоторые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импортные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напитки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(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водка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коньяк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виски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ирландский  ликер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вермут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ром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шампанское и текила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)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10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:00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- </a:t>
                      </a:r>
                      <a:r>
                        <a:rPr lang="tr-TR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00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:00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26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1200" b="1" dirty="0" err="1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Aqua</a:t>
                      </a:r>
                      <a:r>
                        <a:rPr lang="en-GB" sz="1200" b="1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Бар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Местные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безалкогольные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напитки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пиво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и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вино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0:</a:t>
                      </a:r>
                      <a:r>
                        <a:rPr lang="tr-TR" sz="12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00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- </a:t>
                      </a:r>
                      <a:r>
                        <a:rPr lang="tr-TR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18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:00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77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1200" b="1" dirty="0" err="1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Pool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Бар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Местные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безалкогольные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напитки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пиво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и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вино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2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10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:00</a:t>
                      </a:r>
                      <a:r>
                        <a:rPr lang="tr-TR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-18:00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</a:p>
                  </a:txBody>
                  <a:tcPr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1200" b="1" dirty="0" err="1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Botanic</a:t>
                      </a: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Бар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Местные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безалкогольные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напитки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пиво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шампанское и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вино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10:00-22:00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2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347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12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Akdeniz </a:t>
                      </a: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Бар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Местные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алкогольные и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безалкогольные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напитки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пиво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и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вино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10:00-16:00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2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673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12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Disco </a:t>
                      </a: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latin typeface="Gotham Book"/>
                          <a:cs typeface="Gotham Medium"/>
                        </a:rPr>
                        <a:t>Бар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Gotham Book"/>
                        <a:cs typeface="Gotham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Местные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алкогольные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и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безалкогольные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и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некоторые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импортные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напитки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(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водка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коньяк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виски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 ирландский  ликер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вермут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tr-TR" sz="1200" kern="1200" dirty="0" err="1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ром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,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шампанское и текила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latin typeface="Gotham Book"/>
                          <a:ea typeface="+mn-ea"/>
                          <a:cs typeface="Gotham Book"/>
                        </a:rPr>
                        <a:t>)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Gotham Book"/>
                        <a:ea typeface="+mn-ea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20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10:00</a:t>
                      </a:r>
                      <a:r>
                        <a:rPr lang="tr-TR" sz="12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lang="tr-TR" sz="1200" baseline="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– </a:t>
                      </a:r>
                      <a:r>
                        <a:rPr lang="tr-TR" sz="120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02:00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200" dirty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317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16664</TotalTime>
  <Words>2722</Words>
  <Application>Microsoft Office PowerPoint</Application>
  <PresentationFormat>Ekran Gösterisi (4:3)</PresentationFormat>
  <Paragraphs>824</Paragraphs>
  <Slides>28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Century Gothic</vt:lpstr>
      <vt:lpstr>Gotham Book</vt:lpstr>
      <vt:lpstr>Gotham Light</vt:lpstr>
      <vt:lpstr>Gotham Medium</vt:lpstr>
      <vt:lpstr>Times New Roman</vt:lpstr>
      <vt:lpstr>Wingdings 3</vt:lpstr>
      <vt:lpstr>İyon</vt:lpstr>
      <vt:lpstr>                                                                    PINE BEACH BELEK </vt:lpstr>
      <vt:lpstr>                           МЕСТОРАСПОЛОЖЕНИЕ</vt:lpstr>
      <vt:lpstr>PowerPoint Sunusu</vt:lpstr>
      <vt:lpstr>                  УСЛУГИ, ВКЛЮЧЕННЫЕ В КОНЦЕПЦИЮ</vt:lpstr>
      <vt:lpstr>                                 СТАНДАРТНЫЕ НОМЕРА</vt:lpstr>
      <vt:lpstr>                                 КОМФОРТНЫЕ НОМЕРА</vt:lpstr>
      <vt:lpstr>                                СЕМЕЙНЫЕ НОМЕРА</vt:lpstr>
      <vt:lpstr>                               ПИТАНИЕ &amp; НАПИТКИ</vt:lpstr>
      <vt:lpstr>                                          БАРЫ</vt:lpstr>
      <vt:lpstr>PowerPoint Sunusu</vt:lpstr>
      <vt:lpstr>                                       РЕСТОРАНЫ</vt:lpstr>
      <vt:lpstr>                                        РЕСТОРАНЫ</vt:lpstr>
      <vt:lpstr>PowerPoint Sunusu</vt:lpstr>
      <vt:lpstr>PowerPoint Sunusu</vt:lpstr>
      <vt:lpstr>                                РАЗВЛЕЧЕНИЯ И АКТИВИТИ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КОНФЕРЕНЦ ЗАЛЫ - B</vt:lpstr>
      <vt:lpstr>КОНФЕРЕНЦ ЗАЛЫ - C</vt:lpstr>
      <vt:lpstr>PowerPoint Sunusu</vt:lpstr>
      <vt:lpstr>ДРУГИЕ УСЛУГИ</vt:lpstr>
      <vt:lpstr>                            КОНЦЕПЦИЯ МОЛОДОЖЕНОВ</vt:lpstr>
      <vt:lpstr>                                   ПРИМЕЧАНИЯ</vt:lpstr>
      <vt:lpstr>     ИНФОРМАЦИЯ О МЕРАХ        ПРЕДОСТОРОЖНОСТИ COVID-19</vt:lpstr>
    </vt:vector>
  </TitlesOfParts>
  <Company>Rixos Hotels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Mert Osman Can</dc:creator>
  <cp:lastModifiedBy>Yana</cp:lastModifiedBy>
  <cp:revision>1197</cp:revision>
  <cp:lastPrinted>2020-07-06T07:48:15Z</cp:lastPrinted>
  <dcterms:created xsi:type="dcterms:W3CDTF">2012-06-16T09:51:32Z</dcterms:created>
  <dcterms:modified xsi:type="dcterms:W3CDTF">2020-12-15T07:56:47Z</dcterms:modified>
</cp:coreProperties>
</file>